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nva Sans Bold" panose="020B0803030501040103" pitchFamily="34" charset="0"/>
      <p:regular r:id="rId8"/>
      <p:bold r:id="rId9"/>
    </p:embeddedFont>
    <p:embeddedFont>
      <p:font typeface="Poppins" pitchFamily="2" charset="77"/>
      <p:regular r:id="rId10"/>
      <p:bold r:id="rId11"/>
    </p:embeddedFont>
    <p:embeddedFont>
      <p:font typeface="Poppins Bold" pitchFamily="2" charset="77"/>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82"/>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59" autoAdjust="0"/>
  </p:normalViewPr>
  <p:slideViewPr>
    <p:cSldViewPr>
      <p:cViewPr varScale="1">
        <p:scale>
          <a:sx n="70" d="100"/>
          <a:sy n="70" d="100"/>
        </p:scale>
        <p:origin x="7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svg"/><Relationship Id="rId5" Type="http://schemas.openxmlformats.org/officeDocument/2006/relationships/image" Target="../media/image13.png"/><Relationship Id="rId10"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55917" y="8569090"/>
            <a:ext cx="1203383" cy="689210"/>
          </a:xfrm>
          <a:custGeom>
            <a:avLst/>
            <a:gdLst/>
            <a:ahLst/>
            <a:cxnLst/>
            <a:rect l="l" t="t" r="r" b="b"/>
            <a:pathLst>
              <a:path w="1203383" h="689210">
                <a:moveTo>
                  <a:pt x="0" y="0"/>
                </a:moveTo>
                <a:lnTo>
                  <a:pt x="1203383" y="0"/>
                </a:lnTo>
                <a:lnTo>
                  <a:pt x="1203383" y="689210"/>
                </a:lnTo>
                <a:lnTo>
                  <a:pt x="0" y="6892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noProof="0" dirty="0"/>
          </a:p>
        </p:txBody>
      </p:sp>
      <p:grpSp>
        <p:nvGrpSpPr>
          <p:cNvPr id="13" name="Group 12">
            <a:extLst>
              <a:ext uri="{FF2B5EF4-FFF2-40B4-BE49-F238E27FC236}">
                <a16:creationId xmlns:a16="http://schemas.microsoft.com/office/drawing/2014/main" id="{B017DBCD-0568-74EF-8302-2B9CC3345E8D}"/>
              </a:ext>
            </a:extLst>
          </p:cNvPr>
          <p:cNvGrpSpPr/>
          <p:nvPr/>
        </p:nvGrpSpPr>
        <p:grpSpPr>
          <a:xfrm>
            <a:off x="14258909" y="0"/>
            <a:ext cx="4029089" cy="1553769"/>
            <a:chOff x="14258909" y="0"/>
            <a:chExt cx="4029089" cy="1553769"/>
          </a:xfrm>
        </p:grpSpPr>
        <p:sp>
          <p:nvSpPr>
            <p:cNvPr id="12" name="Rectangle: Top Corners One Rounded and One Snipped 11">
              <a:extLst>
                <a:ext uri="{FF2B5EF4-FFF2-40B4-BE49-F238E27FC236}">
                  <a16:creationId xmlns:a16="http://schemas.microsoft.com/office/drawing/2014/main" id="{BED2FA6A-0F54-07DB-43CE-6DBFC528E1D8}"/>
                </a:ext>
              </a:extLst>
            </p:cNvPr>
            <p:cNvSpPr/>
            <p:nvPr/>
          </p:nvSpPr>
          <p:spPr>
            <a:xfrm rot="10800000">
              <a:off x="14258909" y="0"/>
              <a:ext cx="4029089" cy="1553769"/>
            </a:xfrm>
            <a:prstGeom prst="snipRoundRect">
              <a:avLst/>
            </a:prstGeom>
            <a:solidFill>
              <a:srgbClr val="143F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n>
                  <a:solidFill>
                    <a:srgbClr val="003399"/>
                  </a:solidFill>
                </a:ln>
                <a:solidFill>
                  <a:srgbClr val="003399"/>
                </a:solidFill>
              </a:endParaRPr>
            </a:p>
          </p:txBody>
        </p:sp>
        <p:sp>
          <p:nvSpPr>
            <p:cNvPr id="5" name="Freeform 5"/>
            <p:cNvSpPr/>
            <p:nvPr/>
          </p:nvSpPr>
          <p:spPr>
            <a:xfrm>
              <a:off x="14448814" y="328074"/>
              <a:ext cx="3588393" cy="936876"/>
            </a:xfrm>
            <a:custGeom>
              <a:avLst/>
              <a:gdLst/>
              <a:ahLst/>
              <a:cxnLst/>
              <a:rect l="l" t="t" r="r" b="b"/>
              <a:pathLst>
                <a:path w="4784524" h="1249168">
                  <a:moveTo>
                    <a:pt x="0" y="0"/>
                  </a:moveTo>
                  <a:lnTo>
                    <a:pt x="4784525" y="0"/>
                  </a:lnTo>
                  <a:lnTo>
                    <a:pt x="4784525" y="1249167"/>
                  </a:lnTo>
                  <a:lnTo>
                    <a:pt x="0" y="1249167"/>
                  </a:lnTo>
                  <a:lnTo>
                    <a:pt x="0" y="0"/>
                  </a:lnTo>
                  <a:close/>
                </a:path>
              </a:pathLst>
            </a:custGeom>
            <a:blipFill>
              <a:blip r:embed="rId3"/>
              <a:stretch>
                <a:fillRect/>
              </a:stretch>
            </a:blipFill>
          </p:spPr>
          <p:txBody>
            <a:bodyPr/>
            <a:lstStyle/>
            <a:p>
              <a:endParaRPr lang="en-GB" noProof="0" dirty="0"/>
            </a:p>
          </p:txBody>
        </p:sp>
      </p:grpSp>
      <p:sp>
        <p:nvSpPr>
          <p:cNvPr id="6" name="Freeform 6"/>
          <p:cNvSpPr/>
          <p:nvPr/>
        </p:nvSpPr>
        <p:spPr>
          <a:xfrm>
            <a:off x="8775068" y="2144105"/>
            <a:ext cx="7244741" cy="6796884"/>
          </a:xfrm>
          <a:custGeom>
            <a:avLst/>
            <a:gdLst/>
            <a:ahLst/>
            <a:cxnLst/>
            <a:rect l="l" t="t" r="r" b="b"/>
            <a:pathLst>
              <a:path w="7244741" h="6796884">
                <a:moveTo>
                  <a:pt x="0" y="0"/>
                </a:moveTo>
                <a:lnTo>
                  <a:pt x="7244742" y="0"/>
                </a:lnTo>
                <a:lnTo>
                  <a:pt x="7244742" y="6796884"/>
                </a:lnTo>
                <a:lnTo>
                  <a:pt x="0" y="679688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7"/>
          <p:cNvSpPr/>
          <p:nvPr/>
        </p:nvSpPr>
        <p:spPr>
          <a:xfrm flipH="1">
            <a:off x="9263550" y="1553769"/>
            <a:ext cx="1489374" cy="1249213"/>
          </a:xfrm>
          <a:custGeom>
            <a:avLst/>
            <a:gdLst/>
            <a:ahLst/>
            <a:cxnLst/>
            <a:rect l="l" t="t" r="r" b="b"/>
            <a:pathLst>
              <a:path w="1489374" h="1249213">
                <a:moveTo>
                  <a:pt x="1489375" y="0"/>
                </a:moveTo>
                <a:lnTo>
                  <a:pt x="0" y="0"/>
                </a:lnTo>
                <a:lnTo>
                  <a:pt x="0" y="1249213"/>
                </a:lnTo>
                <a:lnTo>
                  <a:pt x="1489375" y="1249213"/>
                </a:lnTo>
                <a:lnTo>
                  <a:pt x="1489375" y="0"/>
                </a:lnTo>
                <a:close/>
              </a:path>
            </a:pathLst>
          </a:custGeom>
          <a:blipFill>
            <a:blip r:embed="rId5"/>
            <a:stretch>
              <a:fillRect/>
            </a:stretch>
          </a:blipFill>
        </p:spPr>
        <p:txBody>
          <a:bodyPr/>
          <a:lstStyle/>
          <a:p>
            <a:endParaRPr lang="en-GB" noProof="0" dirty="0"/>
          </a:p>
        </p:txBody>
      </p:sp>
      <p:sp>
        <p:nvSpPr>
          <p:cNvPr id="8" name="Freeform 8"/>
          <p:cNvSpPr/>
          <p:nvPr/>
        </p:nvSpPr>
        <p:spPr>
          <a:xfrm>
            <a:off x="15606524" y="5364091"/>
            <a:ext cx="826571" cy="1005783"/>
          </a:xfrm>
          <a:custGeom>
            <a:avLst/>
            <a:gdLst/>
            <a:ahLst/>
            <a:cxnLst/>
            <a:rect l="l" t="t" r="r" b="b"/>
            <a:pathLst>
              <a:path w="826571" h="1005783">
                <a:moveTo>
                  <a:pt x="0" y="0"/>
                </a:moveTo>
                <a:lnTo>
                  <a:pt x="826571" y="0"/>
                </a:lnTo>
                <a:lnTo>
                  <a:pt x="826571" y="1005783"/>
                </a:lnTo>
                <a:lnTo>
                  <a:pt x="0" y="100578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9" name="TextBox 9"/>
          <p:cNvSpPr txBox="1"/>
          <p:nvPr/>
        </p:nvSpPr>
        <p:spPr>
          <a:xfrm>
            <a:off x="1028700" y="2517232"/>
            <a:ext cx="9385077" cy="3575051"/>
          </a:xfrm>
          <a:prstGeom prst="rect">
            <a:avLst/>
          </a:prstGeom>
        </p:spPr>
        <p:txBody>
          <a:bodyPr lIns="0" tIns="0" rIns="0" bIns="0" rtlCol="0" anchor="t">
            <a:spAutoFit/>
          </a:bodyPr>
          <a:lstStyle/>
          <a:p>
            <a:pPr algn="l">
              <a:lnSpc>
                <a:spcPts val="13999"/>
              </a:lnSpc>
              <a:spcBef>
                <a:spcPct val="0"/>
              </a:spcBef>
            </a:pPr>
            <a:r>
              <a:rPr lang="en-GB" sz="9999" b="1" noProof="0" dirty="0">
                <a:solidFill>
                  <a:srgbClr val="143F82"/>
                </a:solidFill>
                <a:latin typeface="Poppins Bold"/>
                <a:ea typeface="Poppins Bold"/>
                <a:cs typeface="Poppins Bold"/>
                <a:sym typeface="Poppins Bold"/>
              </a:rPr>
              <a:t>Survey Feedback</a:t>
            </a:r>
          </a:p>
        </p:txBody>
      </p:sp>
      <p:sp>
        <p:nvSpPr>
          <p:cNvPr id="10" name="TextBox 10"/>
          <p:cNvSpPr txBox="1"/>
          <p:nvPr/>
        </p:nvSpPr>
        <p:spPr>
          <a:xfrm>
            <a:off x="1028700" y="6265099"/>
            <a:ext cx="9939334" cy="618490"/>
          </a:xfrm>
          <a:prstGeom prst="rect">
            <a:avLst/>
          </a:prstGeom>
        </p:spPr>
        <p:txBody>
          <a:bodyPr lIns="0" tIns="0" rIns="0" bIns="0" rtlCol="0" anchor="t">
            <a:spAutoFit/>
          </a:bodyPr>
          <a:lstStyle/>
          <a:p>
            <a:pPr algn="l">
              <a:lnSpc>
                <a:spcPts val="4759"/>
              </a:lnSpc>
              <a:spcBef>
                <a:spcPct val="0"/>
              </a:spcBef>
            </a:pPr>
            <a:r>
              <a:rPr lang="en-GB" sz="3399" noProof="0" dirty="0">
                <a:solidFill>
                  <a:srgbClr val="143F82"/>
                </a:solidFill>
                <a:latin typeface="Poppins"/>
                <a:ea typeface="Poppins"/>
                <a:cs typeface="Poppins"/>
                <a:sym typeface="Poppins"/>
              </a:rPr>
              <a:t>July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14973" y="2797170"/>
            <a:ext cx="6925348" cy="1454149"/>
          </a:xfrm>
          <a:prstGeom prst="rect">
            <a:avLst/>
          </a:prstGeom>
        </p:spPr>
        <p:txBody>
          <a:bodyPr lIns="0" tIns="0" rIns="0" bIns="0" rtlCol="0" anchor="t">
            <a:spAutoFit/>
          </a:bodyPr>
          <a:lstStyle/>
          <a:p>
            <a:pPr algn="l">
              <a:lnSpc>
                <a:spcPts val="11200"/>
              </a:lnSpc>
              <a:spcBef>
                <a:spcPct val="0"/>
              </a:spcBef>
            </a:pPr>
            <a:r>
              <a:rPr lang="en-GB" sz="8000" b="1" noProof="0" dirty="0">
                <a:solidFill>
                  <a:srgbClr val="143F82"/>
                </a:solidFill>
                <a:latin typeface="Poppins Bold"/>
                <a:ea typeface="Poppins Bold"/>
                <a:cs typeface="Poppins Bold"/>
                <a:sym typeface="Poppins Bold"/>
              </a:rPr>
              <a:t>Thank you</a:t>
            </a:r>
          </a:p>
        </p:txBody>
      </p:sp>
      <p:sp>
        <p:nvSpPr>
          <p:cNvPr id="6" name="TextBox 6"/>
          <p:cNvSpPr txBox="1"/>
          <p:nvPr/>
        </p:nvSpPr>
        <p:spPr>
          <a:xfrm>
            <a:off x="1814973" y="4709450"/>
            <a:ext cx="9502201" cy="5363584"/>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229</a:t>
            </a:r>
            <a:r>
              <a:rPr lang="en-GB" sz="2499" noProof="0" dirty="0">
                <a:solidFill>
                  <a:srgbClr val="143F82"/>
                </a:solidFill>
                <a:latin typeface="Poppins"/>
                <a:ea typeface="Poppins"/>
                <a:cs typeface="Poppins"/>
                <a:sym typeface="Poppins"/>
              </a:rPr>
              <a:t> people participated in last year’s Together Trust anonymised survey. This included:</a:t>
            </a:r>
          </a:p>
          <a:p>
            <a:pPr algn="l">
              <a:lnSpc>
                <a:spcPts val="3499"/>
              </a:lnSpc>
            </a:pPr>
            <a:endParaRPr lang="en-GB" sz="2499" noProof="0" dirty="0">
              <a:solidFill>
                <a:srgbClr val="143F82"/>
              </a:solidFill>
              <a:latin typeface="Poppins"/>
              <a:ea typeface="Poppins"/>
              <a:cs typeface="Poppins"/>
              <a:sym typeface="Poppins"/>
            </a:endParaRPr>
          </a:p>
          <a:p>
            <a:pPr marL="539749" lvl="1" indent="-269875" algn="l">
              <a:lnSpc>
                <a:spcPts val="3499"/>
              </a:lnSpc>
              <a:buFont typeface="Arial"/>
              <a:buChar char="•"/>
            </a:pPr>
            <a:r>
              <a:rPr lang="en-GB" sz="2499" b="1" noProof="0" dirty="0">
                <a:solidFill>
                  <a:srgbClr val="143F82"/>
                </a:solidFill>
                <a:latin typeface="Poppins Bold"/>
                <a:ea typeface="Poppins Bold"/>
                <a:cs typeface="Poppins Bold"/>
                <a:sym typeface="Poppins Bold"/>
              </a:rPr>
              <a:t>145</a:t>
            </a:r>
            <a:r>
              <a:rPr lang="en-GB" sz="2499" noProof="0" dirty="0">
                <a:solidFill>
                  <a:srgbClr val="143F82"/>
                </a:solidFill>
                <a:latin typeface="Poppins"/>
                <a:ea typeface="Poppins"/>
                <a:cs typeface="Poppins"/>
                <a:sym typeface="Poppins"/>
              </a:rPr>
              <a:t> parents</a:t>
            </a:r>
          </a:p>
          <a:p>
            <a:pPr marL="539749" lvl="1" indent="-269875" algn="l">
              <a:lnSpc>
                <a:spcPts val="3499"/>
              </a:lnSpc>
              <a:buFont typeface="Arial"/>
              <a:buChar char="•"/>
            </a:pPr>
            <a:r>
              <a:rPr lang="en-GB" sz="2499" b="1" noProof="0" dirty="0">
                <a:solidFill>
                  <a:srgbClr val="143F82"/>
                </a:solidFill>
                <a:latin typeface="Poppins Bold"/>
                <a:ea typeface="Poppins Bold"/>
                <a:cs typeface="Poppins Bold"/>
                <a:sym typeface="Poppins Bold"/>
              </a:rPr>
              <a:t>70</a:t>
            </a:r>
            <a:r>
              <a:rPr lang="en-GB" sz="2499" noProof="0" dirty="0">
                <a:solidFill>
                  <a:srgbClr val="143F82"/>
                </a:solidFill>
                <a:latin typeface="Poppins"/>
                <a:ea typeface="Poppins"/>
                <a:cs typeface="Poppins"/>
                <a:sym typeface="Poppins"/>
              </a:rPr>
              <a:t> service users/pupils</a:t>
            </a:r>
          </a:p>
          <a:p>
            <a:pPr marL="539749" lvl="1" indent="-269875" algn="l">
              <a:lnSpc>
                <a:spcPts val="3499"/>
              </a:lnSpc>
              <a:buFont typeface="Arial"/>
              <a:buChar char="•"/>
            </a:pPr>
            <a:r>
              <a:rPr lang="en-GB" sz="2499" b="1" noProof="0" dirty="0">
                <a:solidFill>
                  <a:srgbClr val="143F82"/>
                </a:solidFill>
                <a:latin typeface="Poppins Bold"/>
                <a:ea typeface="Poppins Bold"/>
                <a:cs typeface="Poppins Bold"/>
                <a:sym typeface="Poppins Bold"/>
              </a:rPr>
              <a:t>14</a:t>
            </a:r>
            <a:r>
              <a:rPr lang="en-GB" sz="2499" noProof="0" dirty="0">
                <a:solidFill>
                  <a:srgbClr val="143F82"/>
                </a:solidFill>
                <a:latin typeface="Poppins"/>
                <a:ea typeface="Poppins"/>
                <a:cs typeface="Poppins"/>
                <a:sym typeface="Poppins"/>
              </a:rPr>
              <a:t> people from external agencies</a:t>
            </a:r>
          </a:p>
          <a:p>
            <a:pPr marL="539749" lvl="1" indent="-269875" algn="l">
              <a:lnSpc>
                <a:spcPts val="3499"/>
              </a:lnSpc>
              <a:buFont typeface="Arial"/>
              <a:buChar char="•"/>
            </a:pPr>
            <a:endParaRPr lang="en-GB" sz="2499" dirty="0">
              <a:solidFill>
                <a:srgbClr val="143F82"/>
              </a:solidFill>
              <a:latin typeface="Poppins"/>
              <a:ea typeface="Poppins"/>
              <a:cs typeface="Poppins"/>
              <a:sym typeface="Poppins"/>
            </a:endParaRPr>
          </a:p>
          <a:p>
            <a:pPr marL="269874" lvl="1" algn="l">
              <a:lnSpc>
                <a:spcPts val="3499"/>
              </a:lnSpc>
            </a:pPr>
            <a:r>
              <a:rPr lang="en-GB" sz="2499" noProof="0" dirty="0">
                <a:solidFill>
                  <a:srgbClr val="143F82"/>
                </a:solidFill>
                <a:latin typeface="Poppins"/>
                <a:ea typeface="Poppins"/>
                <a:cs typeface="Poppins"/>
                <a:sym typeface="Poppins"/>
              </a:rPr>
              <a:t>Your feedback is much appreciated and helps us improve our services. We will be repeating this exercise later </a:t>
            </a:r>
            <a:r>
              <a:rPr lang="en-GB" sz="2499" noProof="0">
                <a:solidFill>
                  <a:srgbClr val="143F82"/>
                </a:solidFill>
                <a:latin typeface="Poppins"/>
                <a:ea typeface="Poppins"/>
                <a:cs typeface="Poppins"/>
                <a:sym typeface="Poppins"/>
              </a:rPr>
              <a:t>this year</a:t>
            </a:r>
            <a:endParaRPr lang="en-GB" sz="2499" noProof="0" dirty="0">
              <a:solidFill>
                <a:srgbClr val="143F82"/>
              </a:solidFill>
              <a:latin typeface="Poppins"/>
              <a:ea typeface="Poppins"/>
              <a:cs typeface="Poppins"/>
              <a:sym typeface="Poppins"/>
            </a:endParaRPr>
          </a:p>
          <a:p>
            <a:pPr algn="l">
              <a:lnSpc>
                <a:spcPts val="3499"/>
              </a:lnSpc>
            </a:pPr>
            <a:endParaRPr lang="en-GB" sz="2499" noProof="0" dirty="0">
              <a:solidFill>
                <a:srgbClr val="143F82"/>
              </a:solidFill>
              <a:latin typeface="Poppins"/>
              <a:ea typeface="Poppins"/>
              <a:cs typeface="Poppins"/>
              <a:sym typeface="Poppins"/>
            </a:endParaRPr>
          </a:p>
          <a:p>
            <a:pPr algn="l">
              <a:lnSpc>
                <a:spcPts val="3499"/>
              </a:lnSpc>
            </a:pPr>
            <a:endParaRPr lang="en-GB" sz="2499" noProof="0" dirty="0">
              <a:solidFill>
                <a:srgbClr val="143F82"/>
              </a:solidFill>
              <a:latin typeface="Poppins"/>
              <a:ea typeface="Poppins"/>
              <a:cs typeface="Poppins"/>
              <a:sym typeface="Poppins"/>
            </a:endParaRPr>
          </a:p>
        </p:txBody>
      </p:sp>
      <p:grpSp>
        <p:nvGrpSpPr>
          <p:cNvPr id="7" name="Group 7"/>
          <p:cNvGrpSpPr/>
          <p:nvPr/>
        </p:nvGrpSpPr>
        <p:grpSpPr>
          <a:xfrm>
            <a:off x="9144000" y="1138882"/>
            <a:ext cx="6823734" cy="8119418"/>
            <a:chOff x="0" y="0"/>
            <a:chExt cx="9098311" cy="10825891"/>
          </a:xfrm>
        </p:grpSpPr>
        <p:sp>
          <p:nvSpPr>
            <p:cNvPr id="8" name="Freeform 8"/>
            <p:cNvSpPr/>
            <p:nvPr/>
          </p:nvSpPr>
          <p:spPr>
            <a:xfrm flipH="1">
              <a:off x="0" y="0"/>
              <a:ext cx="5427124" cy="3310545"/>
            </a:xfrm>
            <a:custGeom>
              <a:avLst/>
              <a:gdLst/>
              <a:ahLst/>
              <a:cxnLst/>
              <a:rect l="l" t="t" r="r" b="b"/>
              <a:pathLst>
                <a:path w="5427124" h="3310545">
                  <a:moveTo>
                    <a:pt x="5427124" y="0"/>
                  </a:moveTo>
                  <a:lnTo>
                    <a:pt x="0" y="0"/>
                  </a:lnTo>
                  <a:lnTo>
                    <a:pt x="0" y="3310545"/>
                  </a:lnTo>
                  <a:lnTo>
                    <a:pt x="5427124" y="3310545"/>
                  </a:lnTo>
                  <a:lnTo>
                    <a:pt x="5427124"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noProof="0" dirty="0"/>
            </a:p>
          </p:txBody>
        </p:sp>
        <p:sp>
          <p:nvSpPr>
            <p:cNvPr id="9" name="Freeform 9"/>
            <p:cNvSpPr/>
            <p:nvPr/>
          </p:nvSpPr>
          <p:spPr>
            <a:xfrm>
              <a:off x="817915" y="923517"/>
              <a:ext cx="3791294" cy="971519"/>
            </a:xfrm>
            <a:custGeom>
              <a:avLst/>
              <a:gdLst/>
              <a:ahLst/>
              <a:cxnLst/>
              <a:rect l="l" t="t" r="r" b="b"/>
              <a:pathLst>
                <a:path w="3791294" h="971519">
                  <a:moveTo>
                    <a:pt x="0" y="0"/>
                  </a:moveTo>
                  <a:lnTo>
                    <a:pt x="3791294" y="0"/>
                  </a:lnTo>
                  <a:lnTo>
                    <a:pt x="3791294" y="971519"/>
                  </a:lnTo>
                  <a:lnTo>
                    <a:pt x="0" y="97151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noProof="0" dirty="0"/>
            </a:p>
          </p:txBody>
        </p:sp>
        <p:sp>
          <p:nvSpPr>
            <p:cNvPr id="10" name="Freeform 10"/>
            <p:cNvSpPr/>
            <p:nvPr/>
          </p:nvSpPr>
          <p:spPr>
            <a:xfrm flipH="1">
              <a:off x="3122713" y="2526448"/>
              <a:ext cx="5975598" cy="8299442"/>
            </a:xfrm>
            <a:custGeom>
              <a:avLst/>
              <a:gdLst/>
              <a:ahLst/>
              <a:cxnLst/>
              <a:rect l="l" t="t" r="r" b="b"/>
              <a:pathLst>
                <a:path w="5975598" h="8299442">
                  <a:moveTo>
                    <a:pt x="5975598" y="0"/>
                  </a:moveTo>
                  <a:lnTo>
                    <a:pt x="0" y="0"/>
                  </a:lnTo>
                  <a:lnTo>
                    <a:pt x="0" y="8299443"/>
                  </a:lnTo>
                  <a:lnTo>
                    <a:pt x="5975598" y="8299443"/>
                  </a:lnTo>
                  <a:lnTo>
                    <a:pt x="5975598" y="0"/>
                  </a:lnTo>
                  <a:close/>
                </a:path>
              </a:pathLst>
            </a:custGeom>
            <a:blipFill>
              <a:blip r:embed="rId4"/>
              <a:stretch>
                <a:fillRect/>
              </a:stretch>
            </a:blipFill>
          </p:spPr>
          <p:txBody>
            <a:bodyPr/>
            <a:lstStyle/>
            <a:p>
              <a:endParaRPr lang="en-GB" noProof="0" dirty="0"/>
            </a:p>
          </p:txBody>
        </p:sp>
      </p:grpSp>
      <p:grpSp>
        <p:nvGrpSpPr>
          <p:cNvPr id="11" name="Group 11"/>
          <p:cNvGrpSpPr/>
          <p:nvPr/>
        </p:nvGrpSpPr>
        <p:grpSpPr>
          <a:xfrm>
            <a:off x="-13827" y="323781"/>
            <a:ext cx="3657600" cy="1409839"/>
            <a:chOff x="0" y="0"/>
            <a:chExt cx="4876800" cy="1879785"/>
          </a:xfrm>
        </p:grpSpPr>
        <p:sp>
          <p:nvSpPr>
            <p:cNvPr id="12" name="Freeform 12"/>
            <p:cNvSpPr/>
            <p:nvPr/>
          </p:nvSpPr>
          <p:spPr>
            <a:xfrm>
              <a:off x="0" y="0"/>
              <a:ext cx="4876800" cy="1879785"/>
            </a:xfrm>
            <a:custGeom>
              <a:avLst/>
              <a:gdLst/>
              <a:ahLst/>
              <a:cxnLst/>
              <a:rect l="l" t="t" r="r" b="b"/>
              <a:pathLst>
                <a:path w="4876800" h="1879785">
                  <a:moveTo>
                    <a:pt x="0" y="0"/>
                  </a:moveTo>
                  <a:lnTo>
                    <a:pt x="4876800" y="0"/>
                  </a:lnTo>
                  <a:lnTo>
                    <a:pt x="4876800" y="1879785"/>
                  </a:lnTo>
                  <a:lnTo>
                    <a:pt x="0" y="187978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13" name="TextBox 13"/>
            <p:cNvSpPr txBox="1"/>
            <p:nvPr/>
          </p:nvSpPr>
          <p:spPr>
            <a:xfrm>
              <a:off x="628036" y="222343"/>
              <a:ext cx="3123325" cy="1377950"/>
            </a:xfrm>
            <a:prstGeom prst="rect">
              <a:avLst/>
            </a:prstGeom>
          </p:spPr>
          <p:txBody>
            <a:bodyPr wrap="square" lIns="0" tIns="0" rIns="0" bIns="0" rtlCol="0" anchor="t">
              <a:spAutoFit/>
            </a:bodyPr>
            <a:lstStyle/>
            <a:p>
              <a:pPr algn="ctr">
                <a:lnSpc>
                  <a:spcPts val="4200"/>
                </a:lnSpc>
              </a:pPr>
              <a:r>
                <a:rPr lang="en-GB" sz="3000" b="1" noProof="0" dirty="0">
                  <a:solidFill>
                    <a:srgbClr val="010101"/>
                  </a:solidFill>
                  <a:latin typeface="Canva Sans Bold"/>
                  <a:ea typeface="Canva Sans Bold"/>
                  <a:cs typeface="Canva Sans Bold"/>
                  <a:sym typeface="Canva Sans Bold"/>
                </a:rPr>
                <a:t>Trust-wide</a:t>
              </a:r>
            </a:p>
            <a:p>
              <a:pPr algn="ctr">
                <a:lnSpc>
                  <a:spcPts val="4200"/>
                </a:lnSpc>
              </a:pPr>
              <a:r>
                <a:rPr lang="en-GB" sz="3000" b="1" noProof="0" dirty="0">
                  <a:solidFill>
                    <a:srgbClr val="010101"/>
                  </a:solidFill>
                  <a:latin typeface="Canva Sans Bold"/>
                  <a:ea typeface="Canva Sans Bold"/>
                  <a:cs typeface="Canva Sans Bold"/>
                  <a:sym typeface="Canva Sans Bold"/>
                </a:rPr>
                <a:t>results</a:t>
              </a:r>
            </a:p>
          </p:txBody>
        </p:sp>
      </p:grpSp>
      <p:grpSp>
        <p:nvGrpSpPr>
          <p:cNvPr id="19" name="Group 18">
            <a:extLst>
              <a:ext uri="{FF2B5EF4-FFF2-40B4-BE49-F238E27FC236}">
                <a16:creationId xmlns:a16="http://schemas.microsoft.com/office/drawing/2014/main" id="{F8EF1DF1-125F-B163-D405-CD63AE8CEF93}"/>
              </a:ext>
            </a:extLst>
          </p:cNvPr>
          <p:cNvGrpSpPr/>
          <p:nvPr/>
        </p:nvGrpSpPr>
        <p:grpSpPr>
          <a:xfrm>
            <a:off x="14258909" y="0"/>
            <a:ext cx="4029089" cy="1553769"/>
            <a:chOff x="14258909" y="0"/>
            <a:chExt cx="4029089" cy="1553769"/>
          </a:xfrm>
        </p:grpSpPr>
        <p:sp>
          <p:nvSpPr>
            <p:cNvPr id="20" name="Rectangle: Top Corners One Rounded and One Snipped 19">
              <a:extLst>
                <a:ext uri="{FF2B5EF4-FFF2-40B4-BE49-F238E27FC236}">
                  <a16:creationId xmlns:a16="http://schemas.microsoft.com/office/drawing/2014/main" id="{DAA1575E-B26C-FB86-634D-4DA395507BE4}"/>
                </a:ext>
              </a:extLst>
            </p:cNvPr>
            <p:cNvSpPr/>
            <p:nvPr/>
          </p:nvSpPr>
          <p:spPr>
            <a:xfrm rot="10800000">
              <a:off x="14258909" y="0"/>
              <a:ext cx="4029089" cy="1553769"/>
            </a:xfrm>
            <a:prstGeom prst="snipRoundRect">
              <a:avLst/>
            </a:prstGeom>
            <a:solidFill>
              <a:srgbClr val="143F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n>
                  <a:solidFill>
                    <a:srgbClr val="003399"/>
                  </a:solidFill>
                </a:ln>
                <a:solidFill>
                  <a:srgbClr val="003399"/>
                </a:solidFill>
              </a:endParaRPr>
            </a:p>
          </p:txBody>
        </p:sp>
        <p:sp>
          <p:nvSpPr>
            <p:cNvPr id="21" name="Freeform 5">
              <a:extLst>
                <a:ext uri="{FF2B5EF4-FFF2-40B4-BE49-F238E27FC236}">
                  <a16:creationId xmlns:a16="http://schemas.microsoft.com/office/drawing/2014/main" id="{1B1005E6-965D-055C-4FA2-5B3621918E55}"/>
                </a:ext>
              </a:extLst>
            </p:cNvPr>
            <p:cNvSpPr/>
            <p:nvPr/>
          </p:nvSpPr>
          <p:spPr>
            <a:xfrm>
              <a:off x="14448814" y="328074"/>
              <a:ext cx="3588393" cy="936876"/>
            </a:xfrm>
            <a:custGeom>
              <a:avLst/>
              <a:gdLst/>
              <a:ahLst/>
              <a:cxnLst/>
              <a:rect l="l" t="t" r="r" b="b"/>
              <a:pathLst>
                <a:path w="4784524" h="1249168">
                  <a:moveTo>
                    <a:pt x="0" y="0"/>
                  </a:moveTo>
                  <a:lnTo>
                    <a:pt x="4784525" y="0"/>
                  </a:lnTo>
                  <a:lnTo>
                    <a:pt x="4784525" y="1249167"/>
                  </a:lnTo>
                  <a:lnTo>
                    <a:pt x="0" y="1249167"/>
                  </a:lnTo>
                  <a:lnTo>
                    <a:pt x="0" y="0"/>
                  </a:lnTo>
                  <a:close/>
                </a:path>
              </a:pathLst>
            </a:custGeom>
            <a:blipFill>
              <a:blip r:embed="rId6"/>
              <a:stretch>
                <a:fillRect/>
              </a:stretch>
            </a:blipFill>
          </p:spPr>
          <p:txBody>
            <a:bodyPr/>
            <a:lstStyle/>
            <a:p>
              <a:endParaRPr lang="en-GB" noProof="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03905" y="403008"/>
            <a:ext cx="3955497" cy="3986582"/>
            <a:chOff x="0" y="0"/>
            <a:chExt cx="5273996" cy="5315443"/>
          </a:xfrm>
        </p:grpSpPr>
        <p:sp>
          <p:nvSpPr>
            <p:cNvPr id="3" name="Freeform 3"/>
            <p:cNvSpPr/>
            <p:nvPr/>
          </p:nvSpPr>
          <p:spPr>
            <a:xfrm>
              <a:off x="115263" y="182504"/>
              <a:ext cx="5158733" cy="5132939"/>
            </a:xfrm>
            <a:custGeom>
              <a:avLst/>
              <a:gdLst/>
              <a:ahLst/>
              <a:cxnLst/>
              <a:rect l="l" t="t" r="r" b="b"/>
              <a:pathLst>
                <a:path w="5158733" h="5132939">
                  <a:moveTo>
                    <a:pt x="0" y="0"/>
                  </a:moveTo>
                  <a:lnTo>
                    <a:pt x="5158733" y="0"/>
                  </a:lnTo>
                  <a:lnTo>
                    <a:pt x="5158733" y="5132939"/>
                  </a:lnTo>
                  <a:lnTo>
                    <a:pt x="0" y="5132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noProof="0" dirty="0"/>
            </a:p>
          </p:txBody>
        </p:sp>
        <p:sp>
          <p:nvSpPr>
            <p:cNvPr id="4" name="Freeform 4"/>
            <p:cNvSpPr/>
            <p:nvPr/>
          </p:nvSpPr>
          <p:spPr>
            <a:xfrm rot="-726210" flipH="1">
              <a:off x="393105" y="393991"/>
              <a:ext cx="4202810" cy="4195168"/>
            </a:xfrm>
            <a:custGeom>
              <a:avLst/>
              <a:gdLst/>
              <a:ahLst/>
              <a:cxnLst/>
              <a:rect l="l" t="t" r="r" b="b"/>
              <a:pathLst>
                <a:path w="4202810" h="4195168">
                  <a:moveTo>
                    <a:pt x="4202809" y="0"/>
                  </a:moveTo>
                  <a:lnTo>
                    <a:pt x="0" y="0"/>
                  </a:lnTo>
                  <a:lnTo>
                    <a:pt x="0" y="4195168"/>
                  </a:lnTo>
                  <a:lnTo>
                    <a:pt x="4202809" y="4195168"/>
                  </a:lnTo>
                  <a:lnTo>
                    <a:pt x="4202809" y="0"/>
                  </a:lnTo>
                  <a:close/>
                </a:path>
              </a:pathLst>
            </a:custGeom>
            <a:blipFill>
              <a:blip r:embed="rId3"/>
              <a:stretch>
                <a:fillRect/>
              </a:stretch>
            </a:blipFill>
          </p:spPr>
          <p:txBody>
            <a:bodyPr/>
            <a:lstStyle/>
            <a:p>
              <a:endParaRPr lang="en-GB" noProof="0" dirty="0"/>
            </a:p>
          </p:txBody>
        </p:sp>
      </p:grpSp>
      <p:sp>
        <p:nvSpPr>
          <p:cNvPr id="5" name="Freeform 5"/>
          <p:cNvSpPr/>
          <p:nvPr/>
        </p:nvSpPr>
        <p:spPr>
          <a:xfrm>
            <a:off x="9620705" y="4580090"/>
            <a:ext cx="3738697" cy="2242224"/>
          </a:xfrm>
          <a:custGeom>
            <a:avLst/>
            <a:gdLst/>
            <a:ahLst/>
            <a:cxnLst/>
            <a:rect l="l" t="t" r="r" b="b"/>
            <a:pathLst>
              <a:path w="3738697" h="2242224">
                <a:moveTo>
                  <a:pt x="0" y="0"/>
                </a:moveTo>
                <a:lnTo>
                  <a:pt x="3738697" y="0"/>
                </a:lnTo>
                <a:lnTo>
                  <a:pt x="3738697" y="2242224"/>
                </a:lnTo>
                <a:lnTo>
                  <a:pt x="0" y="2242224"/>
                </a:lnTo>
                <a:lnTo>
                  <a:pt x="0" y="0"/>
                </a:lnTo>
                <a:close/>
              </a:path>
            </a:pathLst>
          </a:custGeom>
          <a:blipFill>
            <a:blip r:embed="rId4"/>
            <a:stretch>
              <a:fillRect/>
            </a:stretch>
          </a:blipFill>
          <a:ln w="38100" cap="sq">
            <a:solidFill>
              <a:srgbClr val="000000"/>
            </a:solidFill>
            <a:prstDash val="solid"/>
            <a:miter/>
          </a:ln>
        </p:spPr>
        <p:txBody>
          <a:bodyPr/>
          <a:lstStyle/>
          <a:p>
            <a:endParaRPr lang="en-GB" noProof="0" dirty="0"/>
          </a:p>
        </p:txBody>
      </p:sp>
      <p:sp>
        <p:nvSpPr>
          <p:cNvPr id="6" name="Freeform 6"/>
          <p:cNvSpPr/>
          <p:nvPr/>
        </p:nvSpPr>
        <p:spPr>
          <a:xfrm>
            <a:off x="13533835" y="7016076"/>
            <a:ext cx="3725465" cy="2242224"/>
          </a:xfrm>
          <a:custGeom>
            <a:avLst/>
            <a:gdLst/>
            <a:ahLst/>
            <a:cxnLst/>
            <a:rect l="l" t="t" r="r" b="b"/>
            <a:pathLst>
              <a:path w="3725465" h="2242224">
                <a:moveTo>
                  <a:pt x="0" y="0"/>
                </a:moveTo>
                <a:lnTo>
                  <a:pt x="3725465" y="0"/>
                </a:lnTo>
                <a:lnTo>
                  <a:pt x="3725465" y="2242224"/>
                </a:lnTo>
                <a:lnTo>
                  <a:pt x="0" y="2242224"/>
                </a:lnTo>
                <a:lnTo>
                  <a:pt x="0" y="0"/>
                </a:lnTo>
                <a:close/>
              </a:path>
            </a:pathLst>
          </a:custGeom>
          <a:blipFill>
            <a:blip r:embed="rId5"/>
            <a:stretch>
              <a:fillRect/>
            </a:stretch>
          </a:blipFill>
          <a:ln w="38100" cap="sq">
            <a:solidFill>
              <a:srgbClr val="000000"/>
            </a:solidFill>
            <a:prstDash val="solid"/>
            <a:miter/>
          </a:ln>
        </p:spPr>
        <p:txBody>
          <a:bodyPr/>
          <a:lstStyle/>
          <a:p>
            <a:endParaRPr lang="en-GB" noProof="0" dirty="0"/>
          </a:p>
        </p:txBody>
      </p:sp>
      <p:sp>
        <p:nvSpPr>
          <p:cNvPr id="7" name="Freeform 7"/>
          <p:cNvSpPr/>
          <p:nvPr/>
        </p:nvSpPr>
        <p:spPr>
          <a:xfrm>
            <a:off x="13533835" y="2147366"/>
            <a:ext cx="3725465" cy="2242224"/>
          </a:xfrm>
          <a:custGeom>
            <a:avLst/>
            <a:gdLst/>
            <a:ahLst/>
            <a:cxnLst/>
            <a:rect l="l" t="t" r="r" b="b"/>
            <a:pathLst>
              <a:path w="3725465" h="2242224">
                <a:moveTo>
                  <a:pt x="0" y="0"/>
                </a:moveTo>
                <a:lnTo>
                  <a:pt x="3725465" y="0"/>
                </a:lnTo>
                <a:lnTo>
                  <a:pt x="3725465" y="2242224"/>
                </a:lnTo>
                <a:lnTo>
                  <a:pt x="0" y="2242224"/>
                </a:lnTo>
                <a:lnTo>
                  <a:pt x="0" y="0"/>
                </a:lnTo>
                <a:close/>
              </a:path>
            </a:pathLst>
          </a:custGeom>
          <a:blipFill>
            <a:blip r:embed="rId6"/>
            <a:stretch>
              <a:fillRect/>
            </a:stretch>
          </a:blipFill>
          <a:ln w="38100" cap="sq">
            <a:solidFill>
              <a:srgbClr val="000000"/>
            </a:solidFill>
            <a:prstDash val="solid"/>
            <a:miter/>
          </a:ln>
        </p:spPr>
        <p:txBody>
          <a:bodyPr/>
          <a:lstStyle/>
          <a:p>
            <a:endParaRPr lang="en-GB" noProof="0" dirty="0"/>
          </a:p>
        </p:txBody>
      </p:sp>
      <p:sp>
        <p:nvSpPr>
          <p:cNvPr id="8" name="Freeform 8"/>
          <p:cNvSpPr/>
          <p:nvPr/>
        </p:nvSpPr>
        <p:spPr>
          <a:xfrm>
            <a:off x="9620705" y="7016076"/>
            <a:ext cx="3725465" cy="2242224"/>
          </a:xfrm>
          <a:custGeom>
            <a:avLst/>
            <a:gdLst/>
            <a:ahLst/>
            <a:cxnLst/>
            <a:rect l="l" t="t" r="r" b="b"/>
            <a:pathLst>
              <a:path w="3725465" h="2242224">
                <a:moveTo>
                  <a:pt x="0" y="0"/>
                </a:moveTo>
                <a:lnTo>
                  <a:pt x="3725465" y="0"/>
                </a:lnTo>
                <a:lnTo>
                  <a:pt x="3725465" y="2242224"/>
                </a:lnTo>
                <a:lnTo>
                  <a:pt x="0" y="2242224"/>
                </a:lnTo>
                <a:lnTo>
                  <a:pt x="0" y="0"/>
                </a:lnTo>
                <a:close/>
              </a:path>
            </a:pathLst>
          </a:custGeom>
          <a:blipFill>
            <a:blip r:embed="rId7"/>
            <a:stretch>
              <a:fillRect/>
            </a:stretch>
          </a:blipFill>
          <a:ln w="38100" cap="sq">
            <a:solidFill>
              <a:srgbClr val="000000"/>
            </a:solidFill>
            <a:prstDash val="solid"/>
            <a:miter/>
          </a:ln>
        </p:spPr>
        <p:txBody>
          <a:bodyPr/>
          <a:lstStyle/>
          <a:p>
            <a:endParaRPr lang="en-GB" noProof="0" dirty="0"/>
          </a:p>
        </p:txBody>
      </p:sp>
      <p:sp>
        <p:nvSpPr>
          <p:cNvPr id="9" name="Freeform 9"/>
          <p:cNvSpPr/>
          <p:nvPr/>
        </p:nvSpPr>
        <p:spPr>
          <a:xfrm>
            <a:off x="13520603" y="4580090"/>
            <a:ext cx="3738697" cy="2242224"/>
          </a:xfrm>
          <a:custGeom>
            <a:avLst/>
            <a:gdLst/>
            <a:ahLst/>
            <a:cxnLst/>
            <a:rect l="l" t="t" r="r" b="b"/>
            <a:pathLst>
              <a:path w="3738697" h="2242224">
                <a:moveTo>
                  <a:pt x="0" y="0"/>
                </a:moveTo>
                <a:lnTo>
                  <a:pt x="3738697" y="0"/>
                </a:lnTo>
                <a:lnTo>
                  <a:pt x="3738697" y="2242224"/>
                </a:lnTo>
                <a:lnTo>
                  <a:pt x="0" y="2242224"/>
                </a:lnTo>
                <a:lnTo>
                  <a:pt x="0" y="0"/>
                </a:lnTo>
                <a:close/>
              </a:path>
            </a:pathLst>
          </a:custGeom>
          <a:blipFill>
            <a:blip r:embed="rId8"/>
            <a:stretch>
              <a:fillRect/>
            </a:stretch>
          </a:blipFill>
          <a:ln w="38100" cap="sq">
            <a:solidFill>
              <a:srgbClr val="000000"/>
            </a:solidFill>
            <a:prstDash val="solid"/>
            <a:miter/>
          </a:ln>
        </p:spPr>
        <p:txBody>
          <a:bodyPr/>
          <a:lstStyle/>
          <a:p>
            <a:endParaRPr lang="en-GB" noProof="0" dirty="0"/>
          </a:p>
        </p:txBody>
      </p:sp>
      <p:grpSp>
        <p:nvGrpSpPr>
          <p:cNvPr id="13" name="Group 13"/>
          <p:cNvGrpSpPr/>
          <p:nvPr/>
        </p:nvGrpSpPr>
        <p:grpSpPr>
          <a:xfrm>
            <a:off x="-13827" y="323781"/>
            <a:ext cx="3657600" cy="1409839"/>
            <a:chOff x="0" y="0"/>
            <a:chExt cx="4876800" cy="1879785"/>
          </a:xfrm>
        </p:grpSpPr>
        <p:sp>
          <p:nvSpPr>
            <p:cNvPr id="14" name="Freeform 14"/>
            <p:cNvSpPr/>
            <p:nvPr/>
          </p:nvSpPr>
          <p:spPr>
            <a:xfrm>
              <a:off x="0" y="0"/>
              <a:ext cx="4876800" cy="1879785"/>
            </a:xfrm>
            <a:custGeom>
              <a:avLst/>
              <a:gdLst/>
              <a:ahLst/>
              <a:cxnLst/>
              <a:rect l="l" t="t" r="r" b="b"/>
              <a:pathLst>
                <a:path w="4876800" h="1879785">
                  <a:moveTo>
                    <a:pt x="0" y="0"/>
                  </a:moveTo>
                  <a:lnTo>
                    <a:pt x="4876800" y="0"/>
                  </a:lnTo>
                  <a:lnTo>
                    <a:pt x="4876800" y="1879785"/>
                  </a:lnTo>
                  <a:lnTo>
                    <a:pt x="0" y="187978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15" name="TextBox 15"/>
            <p:cNvSpPr txBox="1"/>
            <p:nvPr/>
          </p:nvSpPr>
          <p:spPr>
            <a:xfrm>
              <a:off x="628036" y="222343"/>
              <a:ext cx="3123325" cy="1377950"/>
            </a:xfrm>
            <a:prstGeom prst="rect">
              <a:avLst/>
            </a:prstGeom>
          </p:spPr>
          <p:txBody>
            <a:bodyPr wrap="square" lIns="0" tIns="0" rIns="0" bIns="0" rtlCol="0" anchor="t">
              <a:spAutoFit/>
            </a:bodyPr>
            <a:lstStyle/>
            <a:p>
              <a:pPr algn="ctr">
                <a:lnSpc>
                  <a:spcPts val="4200"/>
                </a:lnSpc>
              </a:pPr>
              <a:r>
                <a:rPr lang="en-GB" sz="3000" b="1" noProof="0" dirty="0">
                  <a:solidFill>
                    <a:srgbClr val="010101"/>
                  </a:solidFill>
                  <a:latin typeface="Canva Sans Bold"/>
                  <a:ea typeface="Canva Sans Bold"/>
                  <a:cs typeface="Canva Sans Bold"/>
                  <a:sym typeface="Canva Sans Bold"/>
                </a:rPr>
                <a:t>Trust-wide</a:t>
              </a:r>
            </a:p>
            <a:p>
              <a:pPr algn="ctr">
                <a:lnSpc>
                  <a:spcPts val="4200"/>
                </a:lnSpc>
              </a:pPr>
              <a:r>
                <a:rPr lang="en-GB" sz="3000" b="1" noProof="0" dirty="0">
                  <a:solidFill>
                    <a:srgbClr val="010101"/>
                  </a:solidFill>
                  <a:latin typeface="Canva Sans Bold"/>
                  <a:ea typeface="Canva Sans Bold"/>
                  <a:cs typeface="Canva Sans Bold"/>
                  <a:sym typeface="Canva Sans Bold"/>
                </a:rPr>
                <a:t>results</a:t>
              </a:r>
            </a:p>
          </p:txBody>
        </p:sp>
      </p:grpSp>
      <p:sp>
        <p:nvSpPr>
          <p:cNvPr id="16" name="Freeform 16"/>
          <p:cNvSpPr/>
          <p:nvPr/>
        </p:nvSpPr>
        <p:spPr>
          <a:xfrm rot="-1296323">
            <a:off x="8850307" y="577791"/>
            <a:ext cx="1540795" cy="903912"/>
          </a:xfrm>
          <a:custGeom>
            <a:avLst/>
            <a:gdLst/>
            <a:ahLst/>
            <a:cxnLst/>
            <a:rect l="l" t="t" r="r" b="b"/>
            <a:pathLst>
              <a:path w="1540795" h="903912">
                <a:moveTo>
                  <a:pt x="0" y="0"/>
                </a:moveTo>
                <a:lnTo>
                  <a:pt x="1540795" y="0"/>
                </a:lnTo>
                <a:lnTo>
                  <a:pt x="1540795" y="903912"/>
                </a:lnTo>
                <a:lnTo>
                  <a:pt x="0" y="903912"/>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noProof="0" dirty="0"/>
          </a:p>
        </p:txBody>
      </p:sp>
      <p:sp>
        <p:nvSpPr>
          <p:cNvPr id="17" name="Freeform 17"/>
          <p:cNvSpPr/>
          <p:nvPr/>
        </p:nvSpPr>
        <p:spPr>
          <a:xfrm rot="1362132">
            <a:off x="11670602" y="411296"/>
            <a:ext cx="2300237" cy="1397394"/>
          </a:xfrm>
          <a:custGeom>
            <a:avLst/>
            <a:gdLst/>
            <a:ahLst/>
            <a:cxnLst/>
            <a:rect l="l" t="t" r="r" b="b"/>
            <a:pathLst>
              <a:path w="2300237" h="1397394">
                <a:moveTo>
                  <a:pt x="0" y="0"/>
                </a:moveTo>
                <a:lnTo>
                  <a:pt x="2300237" y="0"/>
                </a:lnTo>
                <a:lnTo>
                  <a:pt x="2300237" y="1397394"/>
                </a:lnTo>
                <a:lnTo>
                  <a:pt x="0" y="139739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noProof="0" dirty="0"/>
          </a:p>
        </p:txBody>
      </p:sp>
      <p:grpSp>
        <p:nvGrpSpPr>
          <p:cNvPr id="18" name="Group 18"/>
          <p:cNvGrpSpPr/>
          <p:nvPr/>
        </p:nvGrpSpPr>
        <p:grpSpPr>
          <a:xfrm>
            <a:off x="1028700" y="2897124"/>
            <a:ext cx="8115300" cy="5220632"/>
            <a:chOff x="0" y="0"/>
            <a:chExt cx="10820400" cy="6960843"/>
          </a:xfrm>
        </p:grpSpPr>
        <p:sp>
          <p:nvSpPr>
            <p:cNvPr id="19" name="TextBox 19"/>
            <p:cNvSpPr txBox="1"/>
            <p:nvPr/>
          </p:nvSpPr>
          <p:spPr>
            <a:xfrm>
              <a:off x="0" y="-238125"/>
              <a:ext cx="10820400" cy="1859491"/>
            </a:xfrm>
            <a:prstGeom prst="rect">
              <a:avLst/>
            </a:prstGeom>
          </p:spPr>
          <p:txBody>
            <a:bodyPr lIns="0" tIns="0" rIns="0" bIns="0" rtlCol="0" anchor="t">
              <a:spAutoFit/>
            </a:bodyPr>
            <a:lstStyle/>
            <a:p>
              <a:pPr algn="l">
                <a:lnSpc>
                  <a:spcPts val="11200"/>
                </a:lnSpc>
                <a:spcBef>
                  <a:spcPct val="0"/>
                </a:spcBef>
              </a:pPr>
              <a:r>
                <a:rPr lang="en-GB" sz="8000" b="1" noProof="0" dirty="0">
                  <a:solidFill>
                    <a:srgbClr val="143F82"/>
                  </a:solidFill>
                  <a:latin typeface="Poppins Bold"/>
                  <a:ea typeface="Poppins Bold"/>
                  <a:cs typeface="Poppins Bold"/>
                  <a:sym typeface="Poppins Bold"/>
                </a:rPr>
                <a:t>Scores</a:t>
              </a:r>
            </a:p>
          </p:txBody>
        </p:sp>
        <p:sp>
          <p:nvSpPr>
            <p:cNvPr id="20" name="TextBox 20"/>
            <p:cNvSpPr txBox="1"/>
            <p:nvPr/>
          </p:nvSpPr>
          <p:spPr>
            <a:xfrm>
              <a:off x="0" y="1610962"/>
              <a:ext cx="10820400" cy="17346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Participants could score questions from 1 to 5.</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1 = 20%</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5= 100%</a:t>
              </a:r>
            </a:p>
          </p:txBody>
        </p:sp>
        <p:sp>
          <p:nvSpPr>
            <p:cNvPr id="21" name="TextBox 21"/>
            <p:cNvSpPr txBox="1"/>
            <p:nvPr/>
          </p:nvSpPr>
          <p:spPr>
            <a:xfrm>
              <a:off x="0" y="3710701"/>
              <a:ext cx="10820400" cy="5662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The average score for multiple services was </a:t>
              </a:r>
              <a:r>
                <a:rPr lang="en-GB" sz="2499" b="1" noProof="0" dirty="0">
                  <a:solidFill>
                    <a:srgbClr val="143F82"/>
                  </a:solidFill>
                  <a:latin typeface="Poppins Bold"/>
                  <a:ea typeface="Poppins Bold"/>
                  <a:cs typeface="Poppins Bold"/>
                  <a:sym typeface="Poppins Bold"/>
                </a:rPr>
                <a:t>87.8%</a:t>
              </a:r>
            </a:p>
          </p:txBody>
        </p:sp>
        <p:sp>
          <p:nvSpPr>
            <p:cNvPr id="22" name="TextBox 22"/>
            <p:cNvSpPr txBox="1"/>
            <p:nvPr/>
          </p:nvSpPr>
          <p:spPr>
            <a:xfrm>
              <a:off x="0" y="4642035"/>
              <a:ext cx="10820400" cy="23188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Average responses by group:</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Service Users/Students was </a:t>
              </a:r>
              <a:r>
                <a:rPr lang="en-GB" sz="2499" b="1" noProof="0" dirty="0">
                  <a:solidFill>
                    <a:srgbClr val="143F82"/>
                  </a:solidFill>
                  <a:latin typeface="Poppins Bold"/>
                  <a:ea typeface="Poppins Bold"/>
                  <a:cs typeface="Poppins Bold"/>
                  <a:sym typeface="Poppins Bold"/>
                </a:rPr>
                <a:t>87.8%</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Parents was</a:t>
              </a:r>
              <a:r>
                <a:rPr lang="en-GB" sz="2499" b="1" noProof="0" dirty="0">
                  <a:solidFill>
                    <a:srgbClr val="143F82"/>
                  </a:solidFill>
                  <a:latin typeface="Poppins Bold"/>
                  <a:ea typeface="Poppins Bold"/>
                  <a:cs typeface="Poppins Bold"/>
                  <a:sym typeface="Poppins Bold"/>
                </a:rPr>
                <a:t> 88.9%</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External agencies was</a:t>
              </a:r>
              <a:r>
                <a:rPr lang="en-GB" sz="2499" b="1" noProof="0" dirty="0">
                  <a:solidFill>
                    <a:srgbClr val="143F82"/>
                  </a:solidFill>
                  <a:latin typeface="Poppins Bold"/>
                  <a:ea typeface="Poppins Bold"/>
                  <a:cs typeface="Poppins Bold"/>
                  <a:sym typeface="Poppins Bold"/>
                </a:rPr>
                <a:t> 91.4%</a:t>
              </a:r>
            </a:p>
          </p:txBody>
        </p:sp>
      </p:grpSp>
      <p:grpSp>
        <p:nvGrpSpPr>
          <p:cNvPr id="26" name="Group 25">
            <a:extLst>
              <a:ext uri="{FF2B5EF4-FFF2-40B4-BE49-F238E27FC236}">
                <a16:creationId xmlns:a16="http://schemas.microsoft.com/office/drawing/2014/main" id="{0CB90E91-12F9-FF7E-5056-4D9117E9E51B}"/>
              </a:ext>
            </a:extLst>
          </p:cNvPr>
          <p:cNvGrpSpPr/>
          <p:nvPr/>
        </p:nvGrpSpPr>
        <p:grpSpPr>
          <a:xfrm>
            <a:off x="14258909" y="0"/>
            <a:ext cx="4029089" cy="1553769"/>
            <a:chOff x="14258909" y="0"/>
            <a:chExt cx="4029089" cy="1553769"/>
          </a:xfrm>
        </p:grpSpPr>
        <p:sp>
          <p:nvSpPr>
            <p:cNvPr id="27" name="Rectangle: Top Corners One Rounded and One Snipped 26">
              <a:extLst>
                <a:ext uri="{FF2B5EF4-FFF2-40B4-BE49-F238E27FC236}">
                  <a16:creationId xmlns:a16="http://schemas.microsoft.com/office/drawing/2014/main" id="{5FBA204D-C33D-B45B-2A35-83AB0F8BB553}"/>
                </a:ext>
              </a:extLst>
            </p:cNvPr>
            <p:cNvSpPr/>
            <p:nvPr/>
          </p:nvSpPr>
          <p:spPr>
            <a:xfrm rot="10800000">
              <a:off x="14258909" y="0"/>
              <a:ext cx="4029089" cy="1553769"/>
            </a:xfrm>
            <a:prstGeom prst="snipRoundRect">
              <a:avLst/>
            </a:prstGeom>
            <a:solidFill>
              <a:srgbClr val="143F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n>
                  <a:solidFill>
                    <a:srgbClr val="003399"/>
                  </a:solidFill>
                </a:ln>
                <a:solidFill>
                  <a:srgbClr val="003399"/>
                </a:solidFill>
              </a:endParaRPr>
            </a:p>
          </p:txBody>
        </p:sp>
        <p:sp>
          <p:nvSpPr>
            <p:cNvPr id="28" name="Freeform 5">
              <a:extLst>
                <a:ext uri="{FF2B5EF4-FFF2-40B4-BE49-F238E27FC236}">
                  <a16:creationId xmlns:a16="http://schemas.microsoft.com/office/drawing/2014/main" id="{75627FA8-B30B-FDC2-4B0D-7EA582A876A8}"/>
                </a:ext>
              </a:extLst>
            </p:cNvPr>
            <p:cNvSpPr/>
            <p:nvPr/>
          </p:nvSpPr>
          <p:spPr>
            <a:xfrm>
              <a:off x="14448814" y="328074"/>
              <a:ext cx="3588393" cy="936876"/>
            </a:xfrm>
            <a:custGeom>
              <a:avLst/>
              <a:gdLst/>
              <a:ahLst/>
              <a:cxnLst/>
              <a:rect l="l" t="t" r="r" b="b"/>
              <a:pathLst>
                <a:path w="4784524" h="1249168">
                  <a:moveTo>
                    <a:pt x="0" y="0"/>
                  </a:moveTo>
                  <a:lnTo>
                    <a:pt x="4784525" y="0"/>
                  </a:lnTo>
                  <a:lnTo>
                    <a:pt x="4784525" y="1249167"/>
                  </a:lnTo>
                  <a:lnTo>
                    <a:pt x="0" y="1249167"/>
                  </a:lnTo>
                  <a:lnTo>
                    <a:pt x="0" y="0"/>
                  </a:lnTo>
                  <a:close/>
                </a:path>
              </a:pathLst>
            </a:custGeom>
            <a:blipFill>
              <a:blip r:embed="rId12"/>
              <a:stretch>
                <a:fillRect/>
              </a:stretch>
            </a:blipFill>
          </p:spPr>
          <p:txBody>
            <a:bodyPr/>
            <a:lstStyle/>
            <a:p>
              <a:endParaRPr lang="en-GB" noProof="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14973" y="2527708"/>
            <a:ext cx="10396653" cy="2873374"/>
          </a:xfrm>
          <a:prstGeom prst="rect">
            <a:avLst/>
          </a:prstGeom>
        </p:spPr>
        <p:txBody>
          <a:bodyPr lIns="0" tIns="0" rIns="0" bIns="0" rtlCol="0" anchor="t">
            <a:spAutoFit/>
          </a:bodyPr>
          <a:lstStyle/>
          <a:p>
            <a:pPr algn="l">
              <a:lnSpc>
                <a:spcPts val="11200"/>
              </a:lnSpc>
              <a:spcBef>
                <a:spcPct val="0"/>
              </a:spcBef>
            </a:pPr>
            <a:r>
              <a:rPr lang="en-GB" sz="8000" b="1" noProof="0" dirty="0">
                <a:solidFill>
                  <a:srgbClr val="143F82"/>
                </a:solidFill>
                <a:latin typeface="Poppins Bold"/>
                <a:ea typeface="Poppins Bold"/>
                <a:cs typeface="Poppins Bold"/>
                <a:sym typeface="Poppins Bold"/>
              </a:rPr>
              <a:t>Inscape House Responses</a:t>
            </a:r>
          </a:p>
        </p:txBody>
      </p:sp>
      <p:sp>
        <p:nvSpPr>
          <p:cNvPr id="6" name="TextBox 6"/>
          <p:cNvSpPr txBox="1"/>
          <p:nvPr/>
        </p:nvSpPr>
        <p:spPr>
          <a:xfrm>
            <a:off x="1814973" y="5749925"/>
            <a:ext cx="9502201" cy="2670539"/>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78 </a:t>
            </a:r>
            <a:r>
              <a:rPr lang="en-GB" sz="2499" noProof="0" dirty="0">
                <a:solidFill>
                  <a:srgbClr val="143F82"/>
                </a:solidFill>
                <a:latin typeface="Poppins"/>
                <a:ea typeface="Poppins"/>
                <a:cs typeface="Poppins"/>
                <a:sym typeface="Poppins"/>
              </a:rPr>
              <a:t>people responded to the anonymised survey for Inscape House. This included:</a:t>
            </a:r>
          </a:p>
          <a:p>
            <a:pPr algn="l">
              <a:lnSpc>
                <a:spcPts val="3499"/>
              </a:lnSpc>
            </a:pPr>
            <a:endParaRPr lang="en-GB" sz="2499" noProof="0" dirty="0">
              <a:solidFill>
                <a:srgbClr val="143F82"/>
              </a:solidFill>
              <a:latin typeface="Poppins"/>
              <a:ea typeface="Poppins"/>
              <a:cs typeface="Poppins"/>
              <a:sym typeface="Poppins"/>
            </a:endParaRPr>
          </a:p>
          <a:p>
            <a:pPr marL="539749" lvl="1" indent="-269875" algn="l">
              <a:lnSpc>
                <a:spcPts val="3499"/>
              </a:lnSpc>
              <a:buFont typeface="Arial"/>
              <a:buChar char="•"/>
            </a:pPr>
            <a:r>
              <a:rPr lang="en-GB" sz="2499" b="1" noProof="0" dirty="0">
                <a:solidFill>
                  <a:srgbClr val="143F82"/>
                </a:solidFill>
                <a:latin typeface="Poppins Bold"/>
                <a:ea typeface="Poppins Bold"/>
                <a:cs typeface="Poppins Bold"/>
                <a:sym typeface="Poppins Bold"/>
              </a:rPr>
              <a:t>52 </a:t>
            </a:r>
            <a:r>
              <a:rPr lang="en-GB" sz="2499" noProof="0" dirty="0">
                <a:solidFill>
                  <a:srgbClr val="143F82"/>
                </a:solidFill>
                <a:latin typeface="Poppins"/>
                <a:ea typeface="Poppins"/>
                <a:cs typeface="Poppins"/>
                <a:sym typeface="Poppins"/>
              </a:rPr>
              <a:t>parents</a:t>
            </a:r>
          </a:p>
          <a:p>
            <a:pPr marL="539749" lvl="1" indent="-269875" algn="l">
              <a:lnSpc>
                <a:spcPts val="3499"/>
              </a:lnSpc>
              <a:buFont typeface="Arial"/>
              <a:buChar char="•"/>
            </a:pPr>
            <a:r>
              <a:rPr lang="en-GB" sz="2499" b="1" noProof="0" dirty="0">
                <a:solidFill>
                  <a:srgbClr val="143F82"/>
                </a:solidFill>
                <a:latin typeface="Poppins Bold"/>
                <a:ea typeface="Poppins Bold"/>
                <a:cs typeface="Poppins Bold"/>
                <a:sym typeface="Poppins Bold"/>
              </a:rPr>
              <a:t>26 </a:t>
            </a:r>
            <a:r>
              <a:rPr lang="en-GB" sz="2499" noProof="0" dirty="0">
                <a:solidFill>
                  <a:srgbClr val="143F82"/>
                </a:solidFill>
                <a:latin typeface="Poppins"/>
                <a:ea typeface="Poppins"/>
                <a:cs typeface="Poppins"/>
                <a:sym typeface="Poppins"/>
              </a:rPr>
              <a:t>pupils</a:t>
            </a:r>
          </a:p>
          <a:p>
            <a:pPr algn="l">
              <a:lnSpc>
                <a:spcPts val="3499"/>
              </a:lnSpc>
            </a:pPr>
            <a:endParaRPr lang="en-GB" sz="2499" noProof="0" dirty="0">
              <a:solidFill>
                <a:srgbClr val="143F82"/>
              </a:solidFill>
              <a:latin typeface="Poppins"/>
              <a:ea typeface="Poppins"/>
              <a:cs typeface="Poppins"/>
              <a:sym typeface="Poppins"/>
            </a:endParaRPr>
          </a:p>
        </p:txBody>
      </p:sp>
      <p:grpSp>
        <p:nvGrpSpPr>
          <p:cNvPr id="7" name="Group 7"/>
          <p:cNvGrpSpPr/>
          <p:nvPr/>
        </p:nvGrpSpPr>
        <p:grpSpPr>
          <a:xfrm>
            <a:off x="9282003" y="552386"/>
            <a:ext cx="4070343" cy="2482909"/>
            <a:chOff x="0" y="0"/>
            <a:chExt cx="5427124" cy="3310545"/>
          </a:xfrm>
        </p:grpSpPr>
        <p:sp>
          <p:nvSpPr>
            <p:cNvPr id="8" name="Freeform 8"/>
            <p:cNvSpPr/>
            <p:nvPr/>
          </p:nvSpPr>
          <p:spPr>
            <a:xfrm flipH="1">
              <a:off x="0" y="0"/>
              <a:ext cx="5427124" cy="3310545"/>
            </a:xfrm>
            <a:custGeom>
              <a:avLst/>
              <a:gdLst/>
              <a:ahLst/>
              <a:cxnLst/>
              <a:rect l="l" t="t" r="r" b="b"/>
              <a:pathLst>
                <a:path w="5427124" h="3310545">
                  <a:moveTo>
                    <a:pt x="5427124" y="0"/>
                  </a:moveTo>
                  <a:lnTo>
                    <a:pt x="0" y="0"/>
                  </a:lnTo>
                  <a:lnTo>
                    <a:pt x="0" y="3310545"/>
                  </a:lnTo>
                  <a:lnTo>
                    <a:pt x="5427124" y="3310545"/>
                  </a:lnTo>
                  <a:lnTo>
                    <a:pt x="5427124"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noProof="0" dirty="0"/>
            </a:p>
          </p:txBody>
        </p:sp>
        <p:sp>
          <p:nvSpPr>
            <p:cNvPr id="9" name="Freeform 9"/>
            <p:cNvSpPr/>
            <p:nvPr/>
          </p:nvSpPr>
          <p:spPr>
            <a:xfrm>
              <a:off x="817915" y="923517"/>
              <a:ext cx="3791294" cy="971519"/>
            </a:xfrm>
            <a:custGeom>
              <a:avLst/>
              <a:gdLst/>
              <a:ahLst/>
              <a:cxnLst/>
              <a:rect l="l" t="t" r="r" b="b"/>
              <a:pathLst>
                <a:path w="3791294" h="971519">
                  <a:moveTo>
                    <a:pt x="0" y="0"/>
                  </a:moveTo>
                  <a:lnTo>
                    <a:pt x="3791294" y="0"/>
                  </a:lnTo>
                  <a:lnTo>
                    <a:pt x="3791294" y="971519"/>
                  </a:lnTo>
                  <a:lnTo>
                    <a:pt x="0" y="97151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noProof="0" dirty="0"/>
            </a:p>
          </p:txBody>
        </p:sp>
      </p:grpSp>
      <p:sp>
        <p:nvSpPr>
          <p:cNvPr id="16" name="Freeform 16"/>
          <p:cNvSpPr/>
          <p:nvPr/>
        </p:nvSpPr>
        <p:spPr>
          <a:xfrm flipH="1">
            <a:off x="11317174" y="2144105"/>
            <a:ext cx="4359062" cy="7114195"/>
          </a:xfrm>
          <a:custGeom>
            <a:avLst/>
            <a:gdLst/>
            <a:ahLst/>
            <a:cxnLst/>
            <a:rect l="l" t="t" r="r" b="b"/>
            <a:pathLst>
              <a:path w="4359062" h="7114195">
                <a:moveTo>
                  <a:pt x="4359062" y="0"/>
                </a:moveTo>
                <a:lnTo>
                  <a:pt x="0" y="0"/>
                </a:lnTo>
                <a:lnTo>
                  <a:pt x="0" y="7114195"/>
                </a:lnTo>
                <a:lnTo>
                  <a:pt x="4359062" y="7114195"/>
                </a:lnTo>
                <a:lnTo>
                  <a:pt x="4359062" y="0"/>
                </a:lnTo>
                <a:close/>
              </a:path>
            </a:pathLst>
          </a:custGeom>
          <a:blipFill>
            <a:blip r:embed="rId4"/>
            <a:stretch>
              <a:fillRect/>
            </a:stretch>
          </a:blipFill>
        </p:spPr>
        <p:txBody>
          <a:bodyPr/>
          <a:lstStyle/>
          <a:p>
            <a:endParaRPr lang="en-GB" noProof="0" dirty="0"/>
          </a:p>
        </p:txBody>
      </p:sp>
      <p:grpSp>
        <p:nvGrpSpPr>
          <p:cNvPr id="20" name="Group 19">
            <a:extLst>
              <a:ext uri="{FF2B5EF4-FFF2-40B4-BE49-F238E27FC236}">
                <a16:creationId xmlns:a16="http://schemas.microsoft.com/office/drawing/2014/main" id="{CD31A276-0BD9-5F2D-86CE-7CF0353EDC2A}"/>
              </a:ext>
            </a:extLst>
          </p:cNvPr>
          <p:cNvGrpSpPr/>
          <p:nvPr/>
        </p:nvGrpSpPr>
        <p:grpSpPr>
          <a:xfrm>
            <a:off x="14258909" y="0"/>
            <a:ext cx="4029089" cy="1553769"/>
            <a:chOff x="14258909" y="0"/>
            <a:chExt cx="4029089" cy="1553769"/>
          </a:xfrm>
        </p:grpSpPr>
        <p:sp>
          <p:nvSpPr>
            <p:cNvPr id="21" name="Rectangle: Top Corners One Rounded and One Snipped 20">
              <a:extLst>
                <a:ext uri="{FF2B5EF4-FFF2-40B4-BE49-F238E27FC236}">
                  <a16:creationId xmlns:a16="http://schemas.microsoft.com/office/drawing/2014/main" id="{9103C8E4-114A-C1BC-5570-AD552419D655}"/>
                </a:ext>
              </a:extLst>
            </p:cNvPr>
            <p:cNvSpPr/>
            <p:nvPr/>
          </p:nvSpPr>
          <p:spPr>
            <a:xfrm rot="10800000">
              <a:off x="14258909" y="0"/>
              <a:ext cx="4029089" cy="1553769"/>
            </a:xfrm>
            <a:prstGeom prst="snipRoundRect">
              <a:avLst/>
            </a:prstGeom>
            <a:solidFill>
              <a:srgbClr val="143F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n>
                  <a:solidFill>
                    <a:srgbClr val="003399"/>
                  </a:solidFill>
                </a:ln>
                <a:solidFill>
                  <a:srgbClr val="003399"/>
                </a:solidFill>
              </a:endParaRPr>
            </a:p>
          </p:txBody>
        </p:sp>
        <p:sp>
          <p:nvSpPr>
            <p:cNvPr id="22" name="Freeform 5">
              <a:extLst>
                <a:ext uri="{FF2B5EF4-FFF2-40B4-BE49-F238E27FC236}">
                  <a16:creationId xmlns:a16="http://schemas.microsoft.com/office/drawing/2014/main" id="{E11812F6-E767-AD81-2CFC-B93C2F25140B}"/>
                </a:ext>
              </a:extLst>
            </p:cNvPr>
            <p:cNvSpPr/>
            <p:nvPr/>
          </p:nvSpPr>
          <p:spPr>
            <a:xfrm>
              <a:off x="14448814" y="328074"/>
              <a:ext cx="3588393" cy="936876"/>
            </a:xfrm>
            <a:custGeom>
              <a:avLst/>
              <a:gdLst/>
              <a:ahLst/>
              <a:cxnLst/>
              <a:rect l="l" t="t" r="r" b="b"/>
              <a:pathLst>
                <a:path w="4784524" h="1249168">
                  <a:moveTo>
                    <a:pt x="0" y="0"/>
                  </a:moveTo>
                  <a:lnTo>
                    <a:pt x="4784525" y="0"/>
                  </a:lnTo>
                  <a:lnTo>
                    <a:pt x="4784525" y="1249167"/>
                  </a:lnTo>
                  <a:lnTo>
                    <a:pt x="0" y="1249167"/>
                  </a:lnTo>
                  <a:lnTo>
                    <a:pt x="0" y="0"/>
                  </a:lnTo>
                  <a:close/>
                </a:path>
              </a:pathLst>
            </a:custGeom>
            <a:blipFill>
              <a:blip r:embed="rId5"/>
              <a:stretch>
                <a:fillRect/>
              </a:stretch>
            </a:blipFill>
          </p:spPr>
          <p:txBody>
            <a:bodyPr/>
            <a:lstStyle/>
            <a:p>
              <a:endParaRPr lang="en-GB" noProof="0" dirty="0"/>
            </a:p>
          </p:txBody>
        </p:sp>
      </p:grpSp>
      <p:grpSp>
        <p:nvGrpSpPr>
          <p:cNvPr id="23" name="Group 13"/>
          <p:cNvGrpSpPr/>
          <p:nvPr/>
        </p:nvGrpSpPr>
        <p:grpSpPr>
          <a:xfrm>
            <a:off x="0" y="323781"/>
            <a:ext cx="3657600" cy="1409839"/>
            <a:chOff x="0" y="0"/>
            <a:chExt cx="4876800" cy="1879785"/>
          </a:xfrm>
        </p:grpSpPr>
        <p:sp>
          <p:nvSpPr>
            <p:cNvPr id="24" name="Freeform 14"/>
            <p:cNvSpPr/>
            <p:nvPr/>
          </p:nvSpPr>
          <p:spPr>
            <a:xfrm>
              <a:off x="0" y="0"/>
              <a:ext cx="4876800" cy="1879785"/>
            </a:xfrm>
            <a:custGeom>
              <a:avLst/>
              <a:gdLst/>
              <a:ahLst/>
              <a:cxnLst/>
              <a:rect l="l" t="t" r="r" b="b"/>
              <a:pathLst>
                <a:path w="4876800" h="1879785">
                  <a:moveTo>
                    <a:pt x="0" y="0"/>
                  </a:moveTo>
                  <a:lnTo>
                    <a:pt x="4876800" y="0"/>
                  </a:lnTo>
                  <a:lnTo>
                    <a:pt x="4876800" y="1879785"/>
                  </a:lnTo>
                  <a:lnTo>
                    <a:pt x="0" y="187978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25" name="TextBox 15"/>
            <p:cNvSpPr txBox="1"/>
            <p:nvPr/>
          </p:nvSpPr>
          <p:spPr>
            <a:xfrm>
              <a:off x="609600" y="222343"/>
              <a:ext cx="3141761" cy="1377950"/>
            </a:xfrm>
            <a:prstGeom prst="rect">
              <a:avLst/>
            </a:prstGeom>
          </p:spPr>
          <p:txBody>
            <a:bodyPr wrap="square" lIns="0" tIns="0" rIns="0" bIns="0" rtlCol="0" anchor="t">
              <a:spAutoFit/>
            </a:bodyPr>
            <a:lstStyle/>
            <a:p>
              <a:pPr algn="ctr">
                <a:lnSpc>
                  <a:spcPts val="4200"/>
                </a:lnSpc>
              </a:pPr>
              <a:r>
                <a:rPr lang="en-GB" sz="3000" b="1" noProof="0" dirty="0">
                  <a:solidFill>
                    <a:srgbClr val="FFFFFF"/>
                  </a:solidFill>
                  <a:latin typeface="Canva Sans Bold"/>
                  <a:ea typeface="Canva Sans Bold"/>
                  <a:cs typeface="Canva Sans Bold"/>
                  <a:sym typeface="Canva Sans Bold"/>
                </a:rPr>
                <a:t>Inscape House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3827" y="323781"/>
            <a:ext cx="3657600" cy="1409839"/>
            <a:chOff x="0" y="0"/>
            <a:chExt cx="4876800" cy="1879785"/>
          </a:xfrm>
        </p:grpSpPr>
        <p:sp>
          <p:nvSpPr>
            <p:cNvPr id="6" name="Freeform 6"/>
            <p:cNvSpPr/>
            <p:nvPr/>
          </p:nvSpPr>
          <p:spPr>
            <a:xfrm>
              <a:off x="0" y="0"/>
              <a:ext cx="4876800" cy="1879785"/>
            </a:xfrm>
            <a:custGeom>
              <a:avLst/>
              <a:gdLst/>
              <a:ahLst/>
              <a:cxnLst/>
              <a:rect l="l" t="t" r="r" b="b"/>
              <a:pathLst>
                <a:path w="4876800" h="1879785">
                  <a:moveTo>
                    <a:pt x="0" y="0"/>
                  </a:moveTo>
                  <a:lnTo>
                    <a:pt x="4876800" y="0"/>
                  </a:lnTo>
                  <a:lnTo>
                    <a:pt x="4876800" y="1879785"/>
                  </a:lnTo>
                  <a:lnTo>
                    <a:pt x="0" y="187978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noProof="0" dirty="0"/>
            </a:p>
          </p:txBody>
        </p:sp>
        <p:sp>
          <p:nvSpPr>
            <p:cNvPr id="7" name="TextBox 7"/>
            <p:cNvSpPr txBox="1"/>
            <p:nvPr/>
          </p:nvSpPr>
          <p:spPr>
            <a:xfrm>
              <a:off x="628036" y="222343"/>
              <a:ext cx="3123325" cy="1377950"/>
            </a:xfrm>
            <a:prstGeom prst="rect">
              <a:avLst/>
            </a:prstGeom>
          </p:spPr>
          <p:txBody>
            <a:bodyPr wrap="square" lIns="0" tIns="0" rIns="0" bIns="0" rtlCol="0" anchor="t">
              <a:spAutoFit/>
            </a:bodyPr>
            <a:lstStyle/>
            <a:p>
              <a:pPr algn="ctr">
                <a:lnSpc>
                  <a:spcPts val="4200"/>
                </a:lnSpc>
              </a:pPr>
              <a:r>
                <a:rPr lang="en-GB" sz="3000" b="1" noProof="0" dirty="0">
                  <a:solidFill>
                    <a:srgbClr val="FFFFFF"/>
                  </a:solidFill>
                  <a:latin typeface="Canva Sans Bold"/>
                  <a:ea typeface="Canva Sans Bold"/>
                  <a:cs typeface="Canva Sans Bold"/>
                  <a:sym typeface="Canva Sans Bold"/>
                </a:rPr>
                <a:t>Inscape House</a:t>
              </a:r>
            </a:p>
          </p:txBody>
        </p:sp>
      </p:grpSp>
      <p:grpSp>
        <p:nvGrpSpPr>
          <p:cNvPr id="8" name="Group 8"/>
          <p:cNvGrpSpPr/>
          <p:nvPr/>
        </p:nvGrpSpPr>
        <p:grpSpPr>
          <a:xfrm>
            <a:off x="12115800" y="4625331"/>
            <a:ext cx="5935263" cy="4785103"/>
            <a:chOff x="0" y="0"/>
            <a:chExt cx="8757521" cy="6393040"/>
          </a:xfrm>
        </p:grpSpPr>
        <p:sp>
          <p:nvSpPr>
            <p:cNvPr id="9" name="Freeform 9"/>
            <p:cNvSpPr/>
            <p:nvPr/>
          </p:nvSpPr>
          <p:spPr>
            <a:xfrm>
              <a:off x="0" y="733492"/>
              <a:ext cx="8757521" cy="5659548"/>
            </a:xfrm>
            <a:custGeom>
              <a:avLst/>
              <a:gdLst/>
              <a:ahLst/>
              <a:cxnLst/>
              <a:rect l="l" t="t" r="r" b="b"/>
              <a:pathLst>
                <a:path w="8757521" h="5659548">
                  <a:moveTo>
                    <a:pt x="0" y="0"/>
                  </a:moveTo>
                  <a:lnTo>
                    <a:pt x="8757521" y="0"/>
                  </a:lnTo>
                  <a:lnTo>
                    <a:pt x="8757521" y="5659548"/>
                  </a:lnTo>
                  <a:lnTo>
                    <a:pt x="0" y="565954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noProof="0" dirty="0"/>
            </a:p>
          </p:txBody>
        </p:sp>
        <p:sp>
          <p:nvSpPr>
            <p:cNvPr id="10" name="Freeform 10"/>
            <p:cNvSpPr/>
            <p:nvPr/>
          </p:nvSpPr>
          <p:spPr>
            <a:xfrm>
              <a:off x="929964" y="0"/>
              <a:ext cx="6289153" cy="6393040"/>
            </a:xfrm>
            <a:custGeom>
              <a:avLst/>
              <a:gdLst/>
              <a:ahLst/>
              <a:cxnLst/>
              <a:rect l="l" t="t" r="r" b="b"/>
              <a:pathLst>
                <a:path w="6289153" h="6393040">
                  <a:moveTo>
                    <a:pt x="0" y="0"/>
                  </a:moveTo>
                  <a:lnTo>
                    <a:pt x="6289153" y="0"/>
                  </a:lnTo>
                  <a:lnTo>
                    <a:pt x="6289153" y="6393040"/>
                  </a:lnTo>
                  <a:lnTo>
                    <a:pt x="0" y="6393040"/>
                  </a:lnTo>
                  <a:lnTo>
                    <a:pt x="0" y="0"/>
                  </a:lnTo>
                  <a:close/>
                </a:path>
              </a:pathLst>
            </a:custGeom>
            <a:blipFill>
              <a:blip r:embed="rId4"/>
              <a:stretch>
                <a:fillRect/>
              </a:stretch>
            </a:blipFill>
          </p:spPr>
          <p:txBody>
            <a:bodyPr/>
            <a:lstStyle/>
            <a:p>
              <a:endParaRPr lang="en-GB" noProof="0" dirty="0"/>
            </a:p>
          </p:txBody>
        </p:sp>
      </p:grpSp>
      <p:sp>
        <p:nvSpPr>
          <p:cNvPr id="11" name="Freeform 11"/>
          <p:cNvSpPr/>
          <p:nvPr/>
        </p:nvSpPr>
        <p:spPr>
          <a:xfrm>
            <a:off x="8576367" y="6902130"/>
            <a:ext cx="3383424" cy="2058140"/>
          </a:xfrm>
          <a:custGeom>
            <a:avLst/>
            <a:gdLst/>
            <a:ahLst/>
            <a:cxnLst/>
            <a:rect l="l" t="t" r="r" b="b"/>
            <a:pathLst>
              <a:path w="3383424" h="2058140">
                <a:moveTo>
                  <a:pt x="0" y="0"/>
                </a:moveTo>
                <a:lnTo>
                  <a:pt x="3383424" y="0"/>
                </a:lnTo>
                <a:lnTo>
                  <a:pt x="3383424" y="2058140"/>
                </a:lnTo>
                <a:lnTo>
                  <a:pt x="0" y="2058140"/>
                </a:lnTo>
                <a:lnTo>
                  <a:pt x="0" y="0"/>
                </a:lnTo>
                <a:close/>
              </a:path>
            </a:pathLst>
          </a:custGeom>
          <a:blipFill>
            <a:blip r:embed="rId5"/>
            <a:stretch>
              <a:fillRect/>
            </a:stretch>
          </a:blipFill>
          <a:ln w="38100" cap="sq">
            <a:solidFill>
              <a:srgbClr val="000000"/>
            </a:solidFill>
            <a:prstDash val="solid"/>
            <a:miter/>
          </a:ln>
        </p:spPr>
        <p:txBody>
          <a:bodyPr/>
          <a:lstStyle/>
          <a:p>
            <a:endParaRPr lang="en-GB" noProof="0" dirty="0"/>
          </a:p>
        </p:txBody>
      </p:sp>
      <p:sp>
        <p:nvSpPr>
          <p:cNvPr id="12" name="Freeform 12"/>
          <p:cNvSpPr/>
          <p:nvPr/>
        </p:nvSpPr>
        <p:spPr>
          <a:xfrm>
            <a:off x="1028700" y="2398285"/>
            <a:ext cx="3383424" cy="2060813"/>
          </a:xfrm>
          <a:custGeom>
            <a:avLst/>
            <a:gdLst/>
            <a:ahLst/>
            <a:cxnLst/>
            <a:rect l="l" t="t" r="r" b="b"/>
            <a:pathLst>
              <a:path w="3383424" h="2060813">
                <a:moveTo>
                  <a:pt x="0" y="0"/>
                </a:moveTo>
                <a:lnTo>
                  <a:pt x="3383424" y="0"/>
                </a:lnTo>
                <a:lnTo>
                  <a:pt x="3383424" y="2060813"/>
                </a:lnTo>
                <a:lnTo>
                  <a:pt x="0" y="2060813"/>
                </a:lnTo>
                <a:lnTo>
                  <a:pt x="0" y="0"/>
                </a:lnTo>
                <a:close/>
              </a:path>
            </a:pathLst>
          </a:custGeom>
          <a:blipFill>
            <a:blip r:embed="rId6"/>
            <a:stretch>
              <a:fillRect/>
            </a:stretch>
          </a:blipFill>
          <a:ln w="38100" cap="sq">
            <a:solidFill>
              <a:srgbClr val="000000"/>
            </a:solidFill>
            <a:prstDash val="solid"/>
            <a:miter/>
          </a:ln>
        </p:spPr>
        <p:txBody>
          <a:bodyPr/>
          <a:lstStyle/>
          <a:p>
            <a:endParaRPr lang="en-GB" noProof="0" dirty="0"/>
          </a:p>
        </p:txBody>
      </p:sp>
      <p:sp>
        <p:nvSpPr>
          <p:cNvPr id="13" name="Freeform 13"/>
          <p:cNvSpPr/>
          <p:nvPr/>
        </p:nvSpPr>
        <p:spPr>
          <a:xfrm>
            <a:off x="1028700" y="4646423"/>
            <a:ext cx="3383424" cy="2065207"/>
          </a:xfrm>
          <a:custGeom>
            <a:avLst/>
            <a:gdLst/>
            <a:ahLst/>
            <a:cxnLst/>
            <a:rect l="l" t="t" r="r" b="b"/>
            <a:pathLst>
              <a:path w="3383424" h="2065207">
                <a:moveTo>
                  <a:pt x="0" y="0"/>
                </a:moveTo>
                <a:lnTo>
                  <a:pt x="3383424" y="0"/>
                </a:lnTo>
                <a:lnTo>
                  <a:pt x="3383424" y="2065207"/>
                </a:lnTo>
                <a:lnTo>
                  <a:pt x="0" y="2065207"/>
                </a:lnTo>
                <a:lnTo>
                  <a:pt x="0" y="0"/>
                </a:lnTo>
                <a:close/>
              </a:path>
            </a:pathLst>
          </a:custGeom>
          <a:blipFill>
            <a:blip r:embed="rId7"/>
            <a:stretch>
              <a:fillRect/>
            </a:stretch>
          </a:blipFill>
          <a:ln w="38100" cap="sq">
            <a:solidFill>
              <a:srgbClr val="000000"/>
            </a:solidFill>
            <a:prstDash val="solid"/>
            <a:miter/>
          </a:ln>
        </p:spPr>
        <p:txBody>
          <a:bodyPr/>
          <a:lstStyle/>
          <a:p>
            <a:endParaRPr lang="en-GB" noProof="0" dirty="0"/>
          </a:p>
        </p:txBody>
      </p:sp>
      <p:sp>
        <p:nvSpPr>
          <p:cNvPr id="14" name="Freeform 14"/>
          <p:cNvSpPr/>
          <p:nvPr/>
        </p:nvSpPr>
        <p:spPr>
          <a:xfrm>
            <a:off x="1028700" y="6902130"/>
            <a:ext cx="3383424" cy="2058140"/>
          </a:xfrm>
          <a:custGeom>
            <a:avLst/>
            <a:gdLst/>
            <a:ahLst/>
            <a:cxnLst/>
            <a:rect l="l" t="t" r="r" b="b"/>
            <a:pathLst>
              <a:path w="3383424" h="2058140">
                <a:moveTo>
                  <a:pt x="0" y="0"/>
                </a:moveTo>
                <a:lnTo>
                  <a:pt x="3383424" y="0"/>
                </a:lnTo>
                <a:lnTo>
                  <a:pt x="3383424" y="2058140"/>
                </a:lnTo>
                <a:lnTo>
                  <a:pt x="0" y="2058140"/>
                </a:lnTo>
                <a:lnTo>
                  <a:pt x="0" y="0"/>
                </a:lnTo>
                <a:close/>
              </a:path>
            </a:pathLst>
          </a:custGeom>
          <a:blipFill>
            <a:blip r:embed="rId8"/>
            <a:stretch>
              <a:fillRect/>
            </a:stretch>
          </a:blipFill>
          <a:ln w="38100" cap="sq">
            <a:solidFill>
              <a:srgbClr val="000000"/>
            </a:solidFill>
            <a:prstDash val="solid"/>
            <a:miter/>
          </a:ln>
        </p:spPr>
        <p:txBody>
          <a:bodyPr/>
          <a:lstStyle/>
          <a:p>
            <a:endParaRPr lang="en-GB" noProof="0" dirty="0"/>
          </a:p>
        </p:txBody>
      </p:sp>
      <p:sp>
        <p:nvSpPr>
          <p:cNvPr id="15" name="Freeform 15"/>
          <p:cNvSpPr/>
          <p:nvPr/>
        </p:nvSpPr>
        <p:spPr>
          <a:xfrm>
            <a:off x="4827923" y="6902130"/>
            <a:ext cx="3329344" cy="2058140"/>
          </a:xfrm>
          <a:custGeom>
            <a:avLst/>
            <a:gdLst/>
            <a:ahLst/>
            <a:cxnLst/>
            <a:rect l="l" t="t" r="r" b="b"/>
            <a:pathLst>
              <a:path w="3329344" h="2058140">
                <a:moveTo>
                  <a:pt x="0" y="0"/>
                </a:moveTo>
                <a:lnTo>
                  <a:pt x="3329344" y="0"/>
                </a:lnTo>
                <a:lnTo>
                  <a:pt x="3329344" y="2058140"/>
                </a:lnTo>
                <a:lnTo>
                  <a:pt x="0" y="2058140"/>
                </a:lnTo>
                <a:lnTo>
                  <a:pt x="0" y="0"/>
                </a:lnTo>
                <a:close/>
              </a:path>
            </a:pathLst>
          </a:custGeom>
          <a:blipFill>
            <a:blip r:embed="rId9"/>
            <a:stretch>
              <a:fillRect/>
            </a:stretch>
          </a:blipFill>
          <a:ln w="38100" cap="sq">
            <a:solidFill>
              <a:srgbClr val="000000"/>
            </a:solidFill>
            <a:prstDash val="solid"/>
            <a:miter/>
          </a:ln>
        </p:spPr>
        <p:txBody>
          <a:bodyPr/>
          <a:lstStyle/>
          <a:p>
            <a:endParaRPr lang="en-GB" noProof="0" dirty="0"/>
          </a:p>
        </p:txBody>
      </p:sp>
      <p:sp>
        <p:nvSpPr>
          <p:cNvPr id="16" name="Freeform 16"/>
          <p:cNvSpPr/>
          <p:nvPr/>
        </p:nvSpPr>
        <p:spPr>
          <a:xfrm>
            <a:off x="13089650" y="2633673"/>
            <a:ext cx="2144606" cy="2184321"/>
          </a:xfrm>
          <a:custGeom>
            <a:avLst/>
            <a:gdLst/>
            <a:ahLst/>
            <a:cxnLst/>
            <a:rect l="l" t="t" r="r" b="b"/>
            <a:pathLst>
              <a:path w="2144606" h="2184321">
                <a:moveTo>
                  <a:pt x="0" y="0"/>
                </a:moveTo>
                <a:lnTo>
                  <a:pt x="2144605" y="0"/>
                </a:lnTo>
                <a:lnTo>
                  <a:pt x="2144605" y="2184321"/>
                </a:lnTo>
                <a:lnTo>
                  <a:pt x="0" y="2184321"/>
                </a:lnTo>
                <a:lnTo>
                  <a:pt x="0" y="0"/>
                </a:lnTo>
                <a:close/>
              </a:path>
            </a:pathLst>
          </a:custGeom>
          <a:blipFill>
            <a:blip r:embed="rId10"/>
            <a:stretch>
              <a:fillRect/>
            </a:stretch>
          </a:blipFill>
        </p:spPr>
        <p:txBody>
          <a:bodyPr/>
          <a:lstStyle/>
          <a:p>
            <a:endParaRPr lang="en-GB" noProof="0" dirty="0"/>
          </a:p>
        </p:txBody>
      </p:sp>
      <p:grpSp>
        <p:nvGrpSpPr>
          <p:cNvPr id="17" name="Group 17"/>
          <p:cNvGrpSpPr/>
          <p:nvPr/>
        </p:nvGrpSpPr>
        <p:grpSpPr>
          <a:xfrm>
            <a:off x="4827923" y="1028700"/>
            <a:ext cx="8632154" cy="5017984"/>
            <a:chOff x="0" y="0"/>
            <a:chExt cx="11509538" cy="6690645"/>
          </a:xfrm>
        </p:grpSpPr>
        <p:sp>
          <p:nvSpPr>
            <p:cNvPr id="18" name="TextBox 18"/>
            <p:cNvSpPr txBox="1"/>
            <p:nvPr/>
          </p:nvSpPr>
          <p:spPr>
            <a:xfrm>
              <a:off x="0" y="-238125"/>
              <a:ext cx="11509538" cy="1859491"/>
            </a:xfrm>
            <a:prstGeom prst="rect">
              <a:avLst/>
            </a:prstGeom>
          </p:spPr>
          <p:txBody>
            <a:bodyPr lIns="0" tIns="0" rIns="0" bIns="0" rtlCol="0" anchor="t">
              <a:spAutoFit/>
            </a:bodyPr>
            <a:lstStyle/>
            <a:p>
              <a:pPr algn="l">
                <a:lnSpc>
                  <a:spcPts val="11200"/>
                </a:lnSpc>
                <a:spcBef>
                  <a:spcPct val="0"/>
                </a:spcBef>
              </a:pPr>
              <a:r>
                <a:rPr lang="en-GB" sz="8000" b="1" noProof="0" dirty="0">
                  <a:solidFill>
                    <a:srgbClr val="143F82"/>
                  </a:solidFill>
                  <a:latin typeface="Poppins Bold"/>
                  <a:ea typeface="Poppins Bold"/>
                  <a:cs typeface="Poppins Bold"/>
                  <a:sym typeface="Poppins Bold"/>
                </a:rPr>
                <a:t>Scores</a:t>
              </a:r>
            </a:p>
          </p:txBody>
        </p:sp>
        <p:sp>
          <p:nvSpPr>
            <p:cNvPr id="19" name="TextBox 19"/>
            <p:cNvSpPr txBox="1"/>
            <p:nvPr/>
          </p:nvSpPr>
          <p:spPr>
            <a:xfrm>
              <a:off x="0" y="1610962"/>
              <a:ext cx="11509538" cy="17346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Participants could score questions from 1 to 5.</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1 = 20%</a:t>
              </a:r>
            </a:p>
            <a:p>
              <a:pPr marL="539749" lvl="1" indent="-269875" algn="l">
                <a:lnSpc>
                  <a:spcPts val="3499"/>
                </a:lnSpc>
                <a:buFont typeface="Arial"/>
                <a:buChar char="•"/>
              </a:pPr>
              <a:r>
                <a:rPr lang="en-GB" sz="2499" noProof="0" dirty="0">
                  <a:solidFill>
                    <a:srgbClr val="143F82"/>
                  </a:solidFill>
                  <a:latin typeface="Poppins"/>
                  <a:ea typeface="Poppins"/>
                  <a:cs typeface="Poppins"/>
                  <a:sym typeface="Poppins"/>
                </a:rPr>
                <a:t>5= 100%</a:t>
              </a:r>
            </a:p>
          </p:txBody>
        </p:sp>
        <p:sp>
          <p:nvSpPr>
            <p:cNvPr id="20" name="TextBox 20"/>
            <p:cNvSpPr txBox="1"/>
            <p:nvPr/>
          </p:nvSpPr>
          <p:spPr>
            <a:xfrm>
              <a:off x="0" y="3710701"/>
              <a:ext cx="11509538" cy="5662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The average score for multiple services was </a:t>
              </a:r>
              <a:r>
                <a:rPr lang="en-GB" sz="2499" b="1" noProof="0" dirty="0">
                  <a:solidFill>
                    <a:srgbClr val="143F82"/>
                  </a:solidFill>
                  <a:latin typeface="Poppins"/>
                  <a:ea typeface="Poppins"/>
                  <a:cs typeface="Poppins"/>
                  <a:sym typeface="Poppins"/>
                </a:rPr>
                <a:t>91</a:t>
              </a:r>
              <a:r>
                <a:rPr lang="en-GB" sz="2499" b="1" noProof="0" dirty="0">
                  <a:solidFill>
                    <a:srgbClr val="143F82"/>
                  </a:solidFill>
                  <a:latin typeface="Poppins Bold"/>
                  <a:ea typeface="Poppins Bold"/>
                  <a:cs typeface="Poppins Bold"/>
                  <a:sym typeface="Poppins Bold"/>
                </a:rPr>
                <a:t>%</a:t>
              </a:r>
            </a:p>
          </p:txBody>
        </p:sp>
        <p:sp>
          <p:nvSpPr>
            <p:cNvPr id="21" name="TextBox 21"/>
            <p:cNvSpPr txBox="1"/>
            <p:nvPr/>
          </p:nvSpPr>
          <p:spPr>
            <a:xfrm>
              <a:off x="0" y="4642035"/>
              <a:ext cx="11509538" cy="5662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This is higher than the Trust-wide average of 88%</a:t>
              </a:r>
            </a:p>
          </p:txBody>
        </p:sp>
        <p:sp>
          <p:nvSpPr>
            <p:cNvPr id="22" name="TextBox 22"/>
            <p:cNvSpPr txBox="1"/>
            <p:nvPr/>
          </p:nvSpPr>
          <p:spPr>
            <a:xfrm>
              <a:off x="0" y="5540236"/>
              <a:ext cx="11509538" cy="1150408"/>
            </a:xfrm>
            <a:prstGeom prst="rect">
              <a:avLst/>
            </a:prstGeom>
          </p:spPr>
          <p:txBody>
            <a:bodyPr lIns="0" tIns="0" rIns="0" bIns="0" rtlCol="0" anchor="t">
              <a:spAutoFit/>
            </a:bodyPr>
            <a:lstStyle/>
            <a:p>
              <a:pPr algn="l">
                <a:lnSpc>
                  <a:spcPts val="3499"/>
                </a:lnSpc>
              </a:pPr>
              <a:r>
                <a:rPr lang="en-GB" sz="2499" noProof="0" dirty="0">
                  <a:solidFill>
                    <a:srgbClr val="143F82"/>
                  </a:solidFill>
                  <a:latin typeface="Poppins"/>
                  <a:ea typeface="Poppins"/>
                  <a:cs typeface="Poppins"/>
                  <a:sym typeface="Poppins"/>
                </a:rPr>
                <a:t>Pupils scored slightly lower than parents, which could be expected.</a:t>
              </a:r>
            </a:p>
          </p:txBody>
        </p:sp>
      </p:grpSp>
      <p:grpSp>
        <p:nvGrpSpPr>
          <p:cNvPr id="26" name="Group 25">
            <a:extLst>
              <a:ext uri="{FF2B5EF4-FFF2-40B4-BE49-F238E27FC236}">
                <a16:creationId xmlns:a16="http://schemas.microsoft.com/office/drawing/2014/main" id="{7AD8B909-87DA-34BE-C583-051A8F5AB789}"/>
              </a:ext>
            </a:extLst>
          </p:cNvPr>
          <p:cNvGrpSpPr/>
          <p:nvPr/>
        </p:nvGrpSpPr>
        <p:grpSpPr>
          <a:xfrm>
            <a:off x="14258909" y="0"/>
            <a:ext cx="4029089" cy="1553769"/>
            <a:chOff x="14258909" y="0"/>
            <a:chExt cx="4029089" cy="1553769"/>
          </a:xfrm>
        </p:grpSpPr>
        <p:sp>
          <p:nvSpPr>
            <p:cNvPr id="27" name="Rectangle: Top Corners One Rounded and One Snipped 26">
              <a:extLst>
                <a:ext uri="{FF2B5EF4-FFF2-40B4-BE49-F238E27FC236}">
                  <a16:creationId xmlns:a16="http://schemas.microsoft.com/office/drawing/2014/main" id="{F11EA8EB-4954-F459-7063-A3B613008547}"/>
                </a:ext>
              </a:extLst>
            </p:cNvPr>
            <p:cNvSpPr/>
            <p:nvPr/>
          </p:nvSpPr>
          <p:spPr>
            <a:xfrm rot="10800000">
              <a:off x="14258909" y="0"/>
              <a:ext cx="4029089" cy="1553769"/>
            </a:xfrm>
            <a:prstGeom prst="snipRoundRect">
              <a:avLst/>
            </a:prstGeom>
            <a:solidFill>
              <a:srgbClr val="143F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n>
                  <a:solidFill>
                    <a:srgbClr val="003399"/>
                  </a:solidFill>
                </a:ln>
                <a:solidFill>
                  <a:srgbClr val="003399"/>
                </a:solidFill>
              </a:endParaRPr>
            </a:p>
          </p:txBody>
        </p:sp>
        <p:sp>
          <p:nvSpPr>
            <p:cNvPr id="28" name="Freeform 5">
              <a:extLst>
                <a:ext uri="{FF2B5EF4-FFF2-40B4-BE49-F238E27FC236}">
                  <a16:creationId xmlns:a16="http://schemas.microsoft.com/office/drawing/2014/main" id="{9B8EE969-91AF-7F73-DE4F-9495FA845FCB}"/>
                </a:ext>
              </a:extLst>
            </p:cNvPr>
            <p:cNvSpPr/>
            <p:nvPr/>
          </p:nvSpPr>
          <p:spPr>
            <a:xfrm>
              <a:off x="14448814" y="328074"/>
              <a:ext cx="3588393" cy="936876"/>
            </a:xfrm>
            <a:custGeom>
              <a:avLst/>
              <a:gdLst/>
              <a:ahLst/>
              <a:cxnLst/>
              <a:rect l="l" t="t" r="r" b="b"/>
              <a:pathLst>
                <a:path w="4784524" h="1249168">
                  <a:moveTo>
                    <a:pt x="0" y="0"/>
                  </a:moveTo>
                  <a:lnTo>
                    <a:pt x="4784525" y="0"/>
                  </a:lnTo>
                  <a:lnTo>
                    <a:pt x="4784525" y="1249167"/>
                  </a:lnTo>
                  <a:lnTo>
                    <a:pt x="0" y="1249167"/>
                  </a:lnTo>
                  <a:lnTo>
                    <a:pt x="0" y="0"/>
                  </a:lnTo>
                  <a:close/>
                </a:path>
              </a:pathLst>
            </a:custGeom>
            <a:blipFill>
              <a:blip r:embed="rId11"/>
              <a:stretch>
                <a:fillRect/>
              </a:stretch>
            </a:blipFill>
          </p:spPr>
          <p:txBody>
            <a:bodyPr/>
            <a:lstStyle/>
            <a:p>
              <a:endParaRPr lang="en-GB" noProof="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46303" y="2534672"/>
            <a:ext cx="780833" cy="1561667"/>
          </a:xfrm>
          <a:custGeom>
            <a:avLst/>
            <a:gdLst/>
            <a:ahLst/>
            <a:cxnLst/>
            <a:rect l="l" t="t" r="r" b="b"/>
            <a:pathLst>
              <a:path w="780833" h="1561667">
                <a:moveTo>
                  <a:pt x="0" y="0"/>
                </a:moveTo>
                <a:lnTo>
                  <a:pt x="780833" y="0"/>
                </a:lnTo>
                <a:lnTo>
                  <a:pt x="780833" y="1561666"/>
                </a:lnTo>
                <a:lnTo>
                  <a:pt x="0" y="1561666"/>
                </a:lnTo>
                <a:lnTo>
                  <a:pt x="0" y="0"/>
                </a:lnTo>
                <a:close/>
              </a:path>
            </a:pathLst>
          </a:custGeom>
          <a:blipFill>
            <a:blip r:embed="rId2"/>
            <a:stretch>
              <a:fillRect/>
            </a:stretch>
          </a:blipFill>
        </p:spPr>
        <p:txBody>
          <a:bodyPr/>
          <a:lstStyle/>
          <a:p>
            <a:endParaRPr lang="en-GB" noProof="0" dirty="0"/>
          </a:p>
        </p:txBody>
      </p:sp>
      <p:grpSp>
        <p:nvGrpSpPr>
          <p:cNvPr id="3" name="Group 3"/>
          <p:cNvGrpSpPr/>
          <p:nvPr/>
        </p:nvGrpSpPr>
        <p:grpSpPr>
          <a:xfrm>
            <a:off x="1028910" y="2144105"/>
            <a:ext cx="5093371" cy="2550212"/>
            <a:chOff x="0" y="0"/>
            <a:chExt cx="1341464" cy="671661"/>
          </a:xfrm>
        </p:grpSpPr>
        <p:sp>
          <p:nvSpPr>
            <p:cNvPr id="4" name="Freeform 4"/>
            <p:cNvSpPr/>
            <p:nvPr/>
          </p:nvSpPr>
          <p:spPr>
            <a:xfrm>
              <a:off x="0" y="0"/>
              <a:ext cx="1341464" cy="671661"/>
            </a:xfrm>
            <a:custGeom>
              <a:avLst/>
              <a:gdLst/>
              <a:ahLst/>
              <a:cxnLst/>
              <a:rect l="l" t="t" r="r" b="b"/>
              <a:pathLst>
                <a:path w="1341464" h="671661">
                  <a:moveTo>
                    <a:pt x="77520" y="0"/>
                  </a:moveTo>
                  <a:lnTo>
                    <a:pt x="1263944" y="0"/>
                  </a:lnTo>
                  <a:cubicBezTo>
                    <a:pt x="1306757" y="0"/>
                    <a:pt x="1341464" y="34707"/>
                    <a:pt x="1341464" y="77520"/>
                  </a:cubicBezTo>
                  <a:lnTo>
                    <a:pt x="1341464" y="594141"/>
                  </a:lnTo>
                  <a:cubicBezTo>
                    <a:pt x="1341464" y="614700"/>
                    <a:pt x="1333297" y="634418"/>
                    <a:pt x="1318759" y="648956"/>
                  </a:cubicBezTo>
                  <a:cubicBezTo>
                    <a:pt x="1304221" y="663494"/>
                    <a:pt x="1284504" y="671661"/>
                    <a:pt x="1263944" y="671661"/>
                  </a:cubicBezTo>
                  <a:lnTo>
                    <a:pt x="77520" y="671661"/>
                  </a:lnTo>
                  <a:cubicBezTo>
                    <a:pt x="34707" y="671661"/>
                    <a:pt x="0" y="636954"/>
                    <a:pt x="0" y="594141"/>
                  </a:cubicBezTo>
                  <a:lnTo>
                    <a:pt x="0" y="77520"/>
                  </a:lnTo>
                  <a:cubicBezTo>
                    <a:pt x="0" y="56960"/>
                    <a:pt x="8167" y="37243"/>
                    <a:pt x="22705" y="22705"/>
                  </a:cubicBezTo>
                  <a:cubicBezTo>
                    <a:pt x="37243" y="8167"/>
                    <a:pt x="56960" y="0"/>
                    <a:pt x="77520" y="0"/>
                  </a:cubicBezTo>
                  <a:close/>
                </a:path>
              </a:pathLst>
            </a:custGeom>
            <a:ln w="66675" cap="rnd">
              <a:solidFill>
                <a:srgbClr val="143F82"/>
              </a:solidFill>
              <a:prstDash val="solid"/>
              <a:round/>
            </a:ln>
          </p:spPr>
          <p:txBody>
            <a:bodyPr/>
            <a:lstStyle/>
            <a:p>
              <a:endParaRPr lang="en-GB" noProof="0" dirty="0"/>
            </a:p>
          </p:txBody>
        </p:sp>
        <p:sp>
          <p:nvSpPr>
            <p:cNvPr id="5" name="TextBox 5"/>
            <p:cNvSpPr txBox="1"/>
            <p:nvPr/>
          </p:nvSpPr>
          <p:spPr>
            <a:xfrm>
              <a:off x="0" y="-66675"/>
              <a:ext cx="1341464" cy="738336"/>
            </a:xfrm>
            <a:prstGeom prst="rect">
              <a:avLst/>
            </a:prstGeom>
          </p:spPr>
          <p:txBody>
            <a:bodyPr lIns="50800" tIns="50800" rIns="50800" bIns="50800" rtlCol="0" anchor="ctr"/>
            <a:lstStyle/>
            <a:p>
              <a:pPr algn="ctr">
                <a:lnSpc>
                  <a:spcPts val="3499"/>
                </a:lnSpc>
              </a:pPr>
              <a:endParaRPr lang="en-GB" noProof="0" dirty="0"/>
            </a:p>
          </p:txBody>
        </p:sp>
      </p:grpSp>
      <p:sp>
        <p:nvSpPr>
          <p:cNvPr id="6" name="TextBox 6"/>
          <p:cNvSpPr txBox="1"/>
          <p:nvPr/>
        </p:nvSpPr>
        <p:spPr>
          <a:xfrm>
            <a:off x="2688259" y="411480"/>
            <a:ext cx="12910663" cy="1224915"/>
          </a:xfrm>
          <a:prstGeom prst="rect">
            <a:avLst/>
          </a:prstGeom>
        </p:spPr>
        <p:txBody>
          <a:bodyPr lIns="0" tIns="0" rIns="0" bIns="0" rtlCol="0" anchor="t">
            <a:spAutoFit/>
          </a:bodyPr>
          <a:lstStyle/>
          <a:p>
            <a:pPr algn="ctr">
              <a:lnSpc>
                <a:spcPts val="8880"/>
              </a:lnSpc>
            </a:pPr>
            <a:r>
              <a:rPr lang="en-GB" sz="8000" b="1" noProof="0" dirty="0">
                <a:solidFill>
                  <a:srgbClr val="143F82"/>
                </a:solidFill>
                <a:latin typeface="Poppins Bold"/>
                <a:ea typeface="Poppins Bold"/>
                <a:cs typeface="Poppins Bold"/>
                <a:sym typeface="Poppins Bold"/>
              </a:rPr>
              <a:t>Feedback</a:t>
            </a:r>
          </a:p>
        </p:txBody>
      </p:sp>
      <p:grpSp>
        <p:nvGrpSpPr>
          <p:cNvPr id="7" name="Group 7"/>
          <p:cNvGrpSpPr/>
          <p:nvPr/>
        </p:nvGrpSpPr>
        <p:grpSpPr>
          <a:xfrm>
            <a:off x="12165719" y="2144105"/>
            <a:ext cx="5512681" cy="2550212"/>
            <a:chOff x="0" y="0"/>
            <a:chExt cx="1341464" cy="671661"/>
          </a:xfrm>
        </p:grpSpPr>
        <p:sp>
          <p:nvSpPr>
            <p:cNvPr id="8" name="Freeform 8"/>
            <p:cNvSpPr/>
            <p:nvPr/>
          </p:nvSpPr>
          <p:spPr>
            <a:xfrm>
              <a:off x="0" y="0"/>
              <a:ext cx="1341464" cy="671661"/>
            </a:xfrm>
            <a:custGeom>
              <a:avLst/>
              <a:gdLst/>
              <a:ahLst/>
              <a:cxnLst/>
              <a:rect l="l" t="t" r="r" b="b"/>
              <a:pathLst>
                <a:path w="1341464" h="671661">
                  <a:moveTo>
                    <a:pt x="77520" y="0"/>
                  </a:moveTo>
                  <a:lnTo>
                    <a:pt x="1263944" y="0"/>
                  </a:lnTo>
                  <a:cubicBezTo>
                    <a:pt x="1306757" y="0"/>
                    <a:pt x="1341464" y="34707"/>
                    <a:pt x="1341464" y="77520"/>
                  </a:cubicBezTo>
                  <a:lnTo>
                    <a:pt x="1341464" y="594141"/>
                  </a:lnTo>
                  <a:cubicBezTo>
                    <a:pt x="1341464" y="614700"/>
                    <a:pt x="1333297" y="634418"/>
                    <a:pt x="1318759" y="648956"/>
                  </a:cubicBezTo>
                  <a:cubicBezTo>
                    <a:pt x="1304221" y="663494"/>
                    <a:pt x="1284504" y="671661"/>
                    <a:pt x="1263944" y="671661"/>
                  </a:cubicBezTo>
                  <a:lnTo>
                    <a:pt x="77520" y="671661"/>
                  </a:lnTo>
                  <a:cubicBezTo>
                    <a:pt x="34707" y="671661"/>
                    <a:pt x="0" y="636954"/>
                    <a:pt x="0" y="594141"/>
                  </a:cubicBezTo>
                  <a:lnTo>
                    <a:pt x="0" y="77520"/>
                  </a:lnTo>
                  <a:cubicBezTo>
                    <a:pt x="0" y="56960"/>
                    <a:pt x="8167" y="37243"/>
                    <a:pt x="22705" y="22705"/>
                  </a:cubicBezTo>
                  <a:cubicBezTo>
                    <a:pt x="37243" y="8167"/>
                    <a:pt x="56960" y="0"/>
                    <a:pt x="77520" y="0"/>
                  </a:cubicBezTo>
                  <a:close/>
                </a:path>
              </a:pathLst>
            </a:custGeom>
            <a:ln w="66675" cap="rnd">
              <a:solidFill>
                <a:srgbClr val="4C3FA2"/>
              </a:solidFill>
              <a:prstDash val="solid"/>
              <a:round/>
            </a:ln>
          </p:spPr>
          <p:txBody>
            <a:bodyPr/>
            <a:lstStyle/>
            <a:p>
              <a:endParaRPr lang="en-GB" noProof="0" dirty="0"/>
            </a:p>
          </p:txBody>
        </p:sp>
        <p:sp>
          <p:nvSpPr>
            <p:cNvPr id="9" name="TextBox 9"/>
            <p:cNvSpPr txBox="1"/>
            <p:nvPr/>
          </p:nvSpPr>
          <p:spPr>
            <a:xfrm>
              <a:off x="0" y="-66675"/>
              <a:ext cx="1341464" cy="738336"/>
            </a:xfrm>
            <a:prstGeom prst="rect">
              <a:avLst/>
            </a:prstGeom>
          </p:spPr>
          <p:txBody>
            <a:bodyPr lIns="50800" tIns="50800" rIns="50800" bIns="50800" rtlCol="0" anchor="ctr"/>
            <a:lstStyle/>
            <a:p>
              <a:pPr algn="ctr">
                <a:lnSpc>
                  <a:spcPts val="3499"/>
                </a:lnSpc>
              </a:pPr>
              <a:endParaRPr lang="en-GB" noProof="0" dirty="0"/>
            </a:p>
          </p:txBody>
        </p:sp>
      </p:grpSp>
      <p:grpSp>
        <p:nvGrpSpPr>
          <p:cNvPr id="13" name="Group 13"/>
          <p:cNvGrpSpPr/>
          <p:nvPr/>
        </p:nvGrpSpPr>
        <p:grpSpPr>
          <a:xfrm>
            <a:off x="-13827" y="323781"/>
            <a:ext cx="3657600" cy="1409839"/>
            <a:chOff x="0" y="0"/>
            <a:chExt cx="4876800" cy="1879785"/>
          </a:xfrm>
        </p:grpSpPr>
        <p:sp>
          <p:nvSpPr>
            <p:cNvPr id="14" name="Freeform 14"/>
            <p:cNvSpPr/>
            <p:nvPr/>
          </p:nvSpPr>
          <p:spPr>
            <a:xfrm>
              <a:off x="0" y="0"/>
              <a:ext cx="4876800" cy="1879785"/>
            </a:xfrm>
            <a:custGeom>
              <a:avLst/>
              <a:gdLst/>
              <a:ahLst/>
              <a:cxnLst/>
              <a:rect l="l" t="t" r="r" b="b"/>
              <a:pathLst>
                <a:path w="4876800" h="1879785">
                  <a:moveTo>
                    <a:pt x="0" y="0"/>
                  </a:moveTo>
                  <a:lnTo>
                    <a:pt x="4876800" y="0"/>
                  </a:lnTo>
                  <a:lnTo>
                    <a:pt x="4876800" y="1879785"/>
                  </a:lnTo>
                  <a:lnTo>
                    <a:pt x="0" y="18797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noProof="0" dirty="0"/>
            </a:p>
          </p:txBody>
        </p:sp>
        <p:sp>
          <p:nvSpPr>
            <p:cNvPr id="15" name="TextBox 15"/>
            <p:cNvSpPr txBox="1"/>
            <p:nvPr/>
          </p:nvSpPr>
          <p:spPr>
            <a:xfrm>
              <a:off x="628036" y="222343"/>
              <a:ext cx="3123325" cy="1377950"/>
            </a:xfrm>
            <a:prstGeom prst="rect">
              <a:avLst/>
            </a:prstGeom>
          </p:spPr>
          <p:txBody>
            <a:bodyPr wrap="square" lIns="0" tIns="0" rIns="0" bIns="0" rtlCol="0" anchor="t">
              <a:spAutoFit/>
            </a:bodyPr>
            <a:lstStyle/>
            <a:p>
              <a:pPr algn="ctr">
                <a:lnSpc>
                  <a:spcPts val="4200"/>
                </a:lnSpc>
              </a:pPr>
              <a:r>
                <a:rPr lang="en-GB" sz="3000" b="1" noProof="0" dirty="0">
                  <a:solidFill>
                    <a:srgbClr val="FFFFFF"/>
                  </a:solidFill>
                  <a:latin typeface="Canva Sans Bold"/>
                  <a:ea typeface="Canva Sans Bold"/>
                  <a:cs typeface="Canva Sans Bold"/>
                  <a:sym typeface="Canva Sans Bold"/>
                </a:rPr>
                <a:t>Inscape House</a:t>
              </a:r>
            </a:p>
          </p:txBody>
        </p:sp>
      </p:grpSp>
      <p:sp>
        <p:nvSpPr>
          <p:cNvPr id="16" name="Freeform 16"/>
          <p:cNvSpPr/>
          <p:nvPr/>
        </p:nvSpPr>
        <p:spPr>
          <a:xfrm>
            <a:off x="247867" y="2534672"/>
            <a:ext cx="780833" cy="1561667"/>
          </a:xfrm>
          <a:custGeom>
            <a:avLst/>
            <a:gdLst/>
            <a:ahLst/>
            <a:cxnLst/>
            <a:rect l="l" t="t" r="r" b="b"/>
            <a:pathLst>
              <a:path w="780833" h="1561667">
                <a:moveTo>
                  <a:pt x="0" y="0"/>
                </a:moveTo>
                <a:lnTo>
                  <a:pt x="780833" y="0"/>
                </a:lnTo>
                <a:lnTo>
                  <a:pt x="780833" y="1561666"/>
                </a:lnTo>
                <a:lnTo>
                  <a:pt x="0" y="1561666"/>
                </a:lnTo>
                <a:lnTo>
                  <a:pt x="0" y="0"/>
                </a:lnTo>
                <a:close/>
              </a:path>
            </a:pathLst>
          </a:custGeom>
          <a:blipFill>
            <a:blip r:embed="rId2"/>
            <a:stretch>
              <a:fillRect/>
            </a:stretch>
          </a:blipFill>
        </p:spPr>
        <p:txBody>
          <a:bodyPr/>
          <a:lstStyle/>
          <a:p>
            <a:endParaRPr lang="en-GB" noProof="0" dirty="0"/>
          </a:p>
        </p:txBody>
      </p:sp>
      <p:sp>
        <p:nvSpPr>
          <p:cNvPr id="17" name="TextBox 17"/>
          <p:cNvSpPr txBox="1"/>
          <p:nvPr/>
        </p:nvSpPr>
        <p:spPr>
          <a:xfrm>
            <a:off x="1304888" y="2280671"/>
            <a:ext cx="4541415" cy="441325"/>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You said...</a:t>
            </a:r>
          </a:p>
        </p:txBody>
      </p:sp>
      <p:sp>
        <p:nvSpPr>
          <p:cNvPr id="18" name="TextBox 18"/>
          <p:cNvSpPr txBox="1"/>
          <p:nvPr/>
        </p:nvSpPr>
        <p:spPr>
          <a:xfrm>
            <a:off x="1304888" y="2792528"/>
            <a:ext cx="4541415" cy="1425575"/>
          </a:xfrm>
          <a:prstGeom prst="rect">
            <a:avLst/>
          </a:prstGeom>
        </p:spPr>
        <p:txBody>
          <a:bodyPr lIns="0" tIns="0" rIns="0" bIns="0" rtlCol="0" anchor="t">
            <a:spAutoFit/>
          </a:bodyPr>
          <a:lstStyle/>
          <a:p>
            <a:pPr algn="l">
              <a:lnSpc>
                <a:spcPts val="2800"/>
              </a:lnSpc>
              <a:spcBef>
                <a:spcPct val="0"/>
              </a:spcBef>
            </a:pPr>
            <a:r>
              <a:rPr lang="en-GB" sz="2000" noProof="0" dirty="0">
                <a:solidFill>
                  <a:srgbClr val="143F82"/>
                </a:solidFill>
                <a:latin typeface="Poppins"/>
                <a:ea typeface="Poppins"/>
                <a:cs typeface="Poppins"/>
                <a:sym typeface="Poppins"/>
              </a:rPr>
              <a:t>That parking and drop off/collection time was an issue due to the restricted road width and lack of parking spaces.</a:t>
            </a:r>
          </a:p>
        </p:txBody>
      </p:sp>
      <p:sp>
        <p:nvSpPr>
          <p:cNvPr id="19" name="Freeform 19"/>
          <p:cNvSpPr/>
          <p:nvPr/>
        </p:nvSpPr>
        <p:spPr>
          <a:xfrm>
            <a:off x="11384886" y="2534672"/>
            <a:ext cx="780833" cy="1561667"/>
          </a:xfrm>
          <a:custGeom>
            <a:avLst/>
            <a:gdLst/>
            <a:ahLst/>
            <a:cxnLst/>
            <a:rect l="l" t="t" r="r" b="b"/>
            <a:pathLst>
              <a:path w="780833" h="1561667">
                <a:moveTo>
                  <a:pt x="0" y="0"/>
                </a:moveTo>
                <a:lnTo>
                  <a:pt x="780833" y="0"/>
                </a:lnTo>
                <a:lnTo>
                  <a:pt x="780833" y="1561666"/>
                </a:lnTo>
                <a:lnTo>
                  <a:pt x="0" y="1561666"/>
                </a:lnTo>
                <a:lnTo>
                  <a:pt x="0" y="0"/>
                </a:lnTo>
                <a:close/>
              </a:path>
            </a:pathLst>
          </a:custGeom>
          <a:blipFill>
            <a:blip r:embed="rId2"/>
            <a:stretch>
              <a:fillRect/>
            </a:stretch>
          </a:blipFill>
        </p:spPr>
        <p:txBody>
          <a:bodyPr/>
          <a:lstStyle/>
          <a:p>
            <a:endParaRPr lang="en-GB" noProof="0" dirty="0"/>
          </a:p>
        </p:txBody>
      </p:sp>
      <p:grpSp>
        <p:nvGrpSpPr>
          <p:cNvPr id="20" name="Group 20"/>
          <p:cNvGrpSpPr/>
          <p:nvPr/>
        </p:nvGrpSpPr>
        <p:grpSpPr>
          <a:xfrm>
            <a:off x="6596905" y="2144105"/>
            <a:ext cx="5093371" cy="2550212"/>
            <a:chOff x="0" y="0"/>
            <a:chExt cx="1341464" cy="671661"/>
          </a:xfrm>
        </p:grpSpPr>
        <p:sp>
          <p:nvSpPr>
            <p:cNvPr id="21" name="Freeform 21"/>
            <p:cNvSpPr/>
            <p:nvPr/>
          </p:nvSpPr>
          <p:spPr>
            <a:xfrm>
              <a:off x="0" y="0"/>
              <a:ext cx="1341464" cy="671661"/>
            </a:xfrm>
            <a:custGeom>
              <a:avLst/>
              <a:gdLst/>
              <a:ahLst/>
              <a:cxnLst/>
              <a:rect l="l" t="t" r="r" b="b"/>
              <a:pathLst>
                <a:path w="1341464" h="671661">
                  <a:moveTo>
                    <a:pt x="77520" y="0"/>
                  </a:moveTo>
                  <a:lnTo>
                    <a:pt x="1263944" y="0"/>
                  </a:lnTo>
                  <a:cubicBezTo>
                    <a:pt x="1306757" y="0"/>
                    <a:pt x="1341464" y="34707"/>
                    <a:pt x="1341464" y="77520"/>
                  </a:cubicBezTo>
                  <a:lnTo>
                    <a:pt x="1341464" y="594141"/>
                  </a:lnTo>
                  <a:cubicBezTo>
                    <a:pt x="1341464" y="614700"/>
                    <a:pt x="1333297" y="634418"/>
                    <a:pt x="1318759" y="648956"/>
                  </a:cubicBezTo>
                  <a:cubicBezTo>
                    <a:pt x="1304221" y="663494"/>
                    <a:pt x="1284504" y="671661"/>
                    <a:pt x="1263944" y="671661"/>
                  </a:cubicBezTo>
                  <a:lnTo>
                    <a:pt x="77520" y="671661"/>
                  </a:lnTo>
                  <a:cubicBezTo>
                    <a:pt x="34707" y="671661"/>
                    <a:pt x="0" y="636954"/>
                    <a:pt x="0" y="594141"/>
                  </a:cubicBezTo>
                  <a:lnTo>
                    <a:pt x="0" y="77520"/>
                  </a:lnTo>
                  <a:cubicBezTo>
                    <a:pt x="0" y="56960"/>
                    <a:pt x="8167" y="37243"/>
                    <a:pt x="22705" y="22705"/>
                  </a:cubicBezTo>
                  <a:cubicBezTo>
                    <a:pt x="37243" y="8167"/>
                    <a:pt x="56960" y="0"/>
                    <a:pt x="77520" y="0"/>
                  </a:cubicBezTo>
                  <a:close/>
                </a:path>
              </a:pathLst>
            </a:custGeom>
            <a:ln w="66675" cap="rnd">
              <a:solidFill>
                <a:srgbClr val="143F82"/>
              </a:solidFill>
              <a:prstDash val="solid"/>
              <a:round/>
            </a:ln>
          </p:spPr>
          <p:txBody>
            <a:bodyPr/>
            <a:lstStyle/>
            <a:p>
              <a:endParaRPr lang="en-GB" noProof="0" dirty="0"/>
            </a:p>
          </p:txBody>
        </p:sp>
        <p:sp>
          <p:nvSpPr>
            <p:cNvPr id="22" name="TextBox 22"/>
            <p:cNvSpPr txBox="1"/>
            <p:nvPr/>
          </p:nvSpPr>
          <p:spPr>
            <a:xfrm>
              <a:off x="0" y="-66675"/>
              <a:ext cx="1341464" cy="738336"/>
            </a:xfrm>
            <a:prstGeom prst="rect">
              <a:avLst/>
            </a:prstGeom>
          </p:spPr>
          <p:txBody>
            <a:bodyPr lIns="50800" tIns="50800" rIns="50800" bIns="50800" rtlCol="0" anchor="ctr"/>
            <a:lstStyle/>
            <a:p>
              <a:pPr algn="ctr">
                <a:lnSpc>
                  <a:spcPts val="3499"/>
                </a:lnSpc>
              </a:pPr>
              <a:endParaRPr lang="en-GB" noProof="0" dirty="0"/>
            </a:p>
          </p:txBody>
        </p:sp>
      </p:grpSp>
      <p:sp>
        <p:nvSpPr>
          <p:cNvPr id="23" name="TextBox 23"/>
          <p:cNvSpPr txBox="1"/>
          <p:nvPr/>
        </p:nvSpPr>
        <p:spPr>
          <a:xfrm>
            <a:off x="6903361" y="2280671"/>
            <a:ext cx="4541415" cy="441325"/>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You said...</a:t>
            </a:r>
          </a:p>
        </p:txBody>
      </p:sp>
      <p:sp>
        <p:nvSpPr>
          <p:cNvPr id="24" name="TextBox 24"/>
          <p:cNvSpPr txBox="1"/>
          <p:nvPr/>
        </p:nvSpPr>
        <p:spPr>
          <a:xfrm>
            <a:off x="6903361" y="2792528"/>
            <a:ext cx="4541415" cy="1425575"/>
          </a:xfrm>
          <a:prstGeom prst="rect">
            <a:avLst/>
          </a:prstGeom>
        </p:spPr>
        <p:txBody>
          <a:bodyPr lIns="0" tIns="0" rIns="0" bIns="0" rtlCol="0" anchor="t">
            <a:spAutoFit/>
          </a:bodyPr>
          <a:lstStyle/>
          <a:p>
            <a:pPr algn="l">
              <a:lnSpc>
                <a:spcPts val="2800"/>
              </a:lnSpc>
              <a:spcBef>
                <a:spcPct val="0"/>
              </a:spcBef>
            </a:pPr>
            <a:r>
              <a:rPr lang="en-GB" sz="2000" noProof="0" dirty="0">
                <a:solidFill>
                  <a:srgbClr val="143F82"/>
                </a:solidFill>
                <a:latin typeface="Poppins"/>
                <a:ea typeface="Poppins"/>
                <a:cs typeface="Poppins"/>
                <a:sym typeface="Poppins"/>
              </a:rPr>
              <a:t>You said how great staff were with the children but were concerned about potentially high staff turnover.</a:t>
            </a:r>
          </a:p>
        </p:txBody>
      </p:sp>
      <p:sp>
        <p:nvSpPr>
          <p:cNvPr id="25" name="TextBox 25"/>
          <p:cNvSpPr txBox="1"/>
          <p:nvPr/>
        </p:nvSpPr>
        <p:spPr>
          <a:xfrm>
            <a:off x="12441697" y="2280671"/>
            <a:ext cx="4541415" cy="441325"/>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You said...</a:t>
            </a:r>
          </a:p>
        </p:txBody>
      </p:sp>
      <p:sp>
        <p:nvSpPr>
          <p:cNvPr id="26" name="TextBox 26"/>
          <p:cNvSpPr txBox="1"/>
          <p:nvPr/>
        </p:nvSpPr>
        <p:spPr>
          <a:xfrm>
            <a:off x="12441697" y="2792528"/>
            <a:ext cx="4541415" cy="1073150"/>
          </a:xfrm>
          <a:prstGeom prst="rect">
            <a:avLst/>
          </a:prstGeom>
        </p:spPr>
        <p:txBody>
          <a:bodyPr lIns="0" tIns="0" rIns="0" bIns="0" rtlCol="0" anchor="t">
            <a:spAutoFit/>
          </a:bodyPr>
          <a:lstStyle/>
          <a:p>
            <a:pPr algn="l">
              <a:lnSpc>
                <a:spcPts val="2800"/>
              </a:lnSpc>
              <a:spcBef>
                <a:spcPct val="0"/>
              </a:spcBef>
            </a:pPr>
            <a:r>
              <a:rPr lang="en-GB" sz="2000" noProof="0" dirty="0">
                <a:solidFill>
                  <a:srgbClr val="143F82"/>
                </a:solidFill>
                <a:latin typeface="Poppins"/>
                <a:ea typeface="Poppins"/>
                <a:cs typeface="Poppins"/>
                <a:sym typeface="Poppins"/>
              </a:rPr>
              <a:t>You had concerns about when your child reaches adulthood and leaves the school.</a:t>
            </a:r>
          </a:p>
        </p:txBody>
      </p:sp>
      <p:sp>
        <p:nvSpPr>
          <p:cNvPr id="27" name="Freeform 27"/>
          <p:cNvSpPr/>
          <p:nvPr/>
        </p:nvSpPr>
        <p:spPr>
          <a:xfrm>
            <a:off x="5846513" y="5284909"/>
            <a:ext cx="780833" cy="1561667"/>
          </a:xfrm>
          <a:custGeom>
            <a:avLst/>
            <a:gdLst/>
            <a:ahLst/>
            <a:cxnLst/>
            <a:rect l="l" t="t" r="r" b="b"/>
            <a:pathLst>
              <a:path w="780833" h="1561667">
                <a:moveTo>
                  <a:pt x="0" y="0"/>
                </a:moveTo>
                <a:lnTo>
                  <a:pt x="780833" y="0"/>
                </a:lnTo>
                <a:lnTo>
                  <a:pt x="780833" y="1561666"/>
                </a:lnTo>
                <a:lnTo>
                  <a:pt x="0" y="1561666"/>
                </a:lnTo>
                <a:lnTo>
                  <a:pt x="0" y="0"/>
                </a:lnTo>
                <a:close/>
              </a:path>
            </a:pathLst>
          </a:custGeom>
          <a:blipFill>
            <a:blip r:embed="rId4"/>
            <a:stretch>
              <a:fillRect/>
            </a:stretch>
          </a:blipFill>
        </p:spPr>
        <p:txBody>
          <a:bodyPr/>
          <a:lstStyle/>
          <a:p>
            <a:endParaRPr lang="en-GB" noProof="0" dirty="0"/>
          </a:p>
        </p:txBody>
      </p:sp>
      <p:grpSp>
        <p:nvGrpSpPr>
          <p:cNvPr id="28" name="Group 28"/>
          <p:cNvGrpSpPr/>
          <p:nvPr/>
        </p:nvGrpSpPr>
        <p:grpSpPr>
          <a:xfrm>
            <a:off x="1029120" y="4894341"/>
            <a:ext cx="5093371" cy="5298415"/>
            <a:chOff x="0" y="0"/>
            <a:chExt cx="1341464" cy="1233549"/>
          </a:xfrm>
        </p:grpSpPr>
        <p:sp>
          <p:nvSpPr>
            <p:cNvPr id="29" name="Freeform 29"/>
            <p:cNvSpPr/>
            <p:nvPr/>
          </p:nvSpPr>
          <p:spPr>
            <a:xfrm>
              <a:off x="0" y="0"/>
              <a:ext cx="1341464" cy="1233549"/>
            </a:xfrm>
            <a:custGeom>
              <a:avLst/>
              <a:gdLst/>
              <a:ahLst/>
              <a:cxnLst/>
              <a:rect l="l" t="t" r="r" b="b"/>
              <a:pathLst>
                <a:path w="1341464" h="1233549">
                  <a:moveTo>
                    <a:pt x="77520" y="0"/>
                  </a:moveTo>
                  <a:lnTo>
                    <a:pt x="1263944" y="0"/>
                  </a:lnTo>
                  <a:cubicBezTo>
                    <a:pt x="1306757" y="0"/>
                    <a:pt x="1341464" y="34707"/>
                    <a:pt x="1341464" y="77520"/>
                  </a:cubicBezTo>
                  <a:lnTo>
                    <a:pt x="1341464" y="1156029"/>
                  </a:lnTo>
                  <a:cubicBezTo>
                    <a:pt x="1341464" y="1176588"/>
                    <a:pt x="1333297" y="1196306"/>
                    <a:pt x="1318759" y="1210844"/>
                  </a:cubicBezTo>
                  <a:cubicBezTo>
                    <a:pt x="1304221" y="1225381"/>
                    <a:pt x="1284504" y="1233549"/>
                    <a:pt x="1263944" y="1233549"/>
                  </a:cubicBezTo>
                  <a:lnTo>
                    <a:pt x="77520" y="1233549"/>
                  </a:lnTo>
                  <a:cubicBezTo>
                    <a:pt x="34707" y="1233549"/>
                    <a:pt x="0" y="1198842"/>
                    <a:pt x="0" y="1156029"/>
                  </a:cubicBezTo>
                  <a:lnTo>
                    <a:pt x="0" y="77520"/>
                  </a:lnTo>
                  <a:cubicBezTo>
                    <a:pt x="0" y="56960"/>
                    <a:pt x="8167" y="37243"/>
                    <a:pt x="22705" y="22705"/>
                  </a:cubicBezTo>
                  <a:cubicBezTo>
                    <a:pt x="37243" y="8167"/>
                    <a:pt x="56960" y="0"/>
                    <a:pt x="77520" y="0"/>
                  </a:cubicBezTo>
                  <a:close/>
                </a:path>
              </a:pathLst>
            </a:custGeom>
            <a:ln w="66675" cap="rnd">
              <a:solidFill>
                <a:srgbClr val="143F82"/>
              </a:solidFill>
              <a:prstDash val="solid"/>
              <a:round/>
            </a:ln>
          </p:spPr>
          <p:txBody>
            <a:bodyPr/>
            <a:lstStyle/>
            <a:p>
              <a:endParaRPr lang="en-GB" noProof="0" dirty="0"/>
            </a:p>
          </p:txBody>
        </p:sp>
        <p:sp>
          <p:nvSpPr>
            <p:cNvPr id="30" name="TextBox 30"/>
            <p:cNvSpPr txBox="1"/>
            <p:nvPr/>
          </p:nvSpPr>
          <p:spPr>
            <a:xfrm>
              <a:off x="0" y="-66675"/>
              <a:ext cx="1341464" cy="1300224"/>
            </a:xfrm>
            <a:prstGeom prst="rect">
              <a:avLst/>
            </a:prstGeom>
          </p:spPr>
          <p:txBody>
            <a:bodyPr lIns="50800" tIns="50800" rIns="50800" bIns="50800" rtlCol="0" anchor="ctr"/>
            <a:lstStyle/>
            <a:p>
              <a:pPr algn="ctr">
                <a:lnSpc>
                  <a:spcPts val="3499"/>
                </a:lnSpc>
              </a:pPr>
              <a:endParaRPr lang="en-GB" noProof="0" dirty="0"/>
            </a:p>
          </p:txBody>
        </p:sp>
      </p:grpSp>
      <p:grpSp>
        <p:nvGrpSpPr>
          <p:cNvPr id="31" name="Group 31"/>
          <p:cNvGrpSpPr/>
          <p:nvPr/>
        </p:nvGrpSpPr>
        <p:grpSpPr>
          <a:xfrm>
            <a:off x="12165929" y="4894342"/>
            <a:ext cx="5512471" cy="5298414"/>
            <a:chOff x="0" y="0"/>
            <a:chExt cx="1341464" cy="1233549"/>
          </a:xfrm>
        </p:grpSpPr>
        <p:sp>
          <p:nvSpPr>
            <p:cNvPr id="32" name="Freeform 32"/>
            <p:cNvSpPr/>
            <p:nvPr/>
          </p:nvSpPr>
          <p:spPr>
            <a:xfrm>
              <a:off x="0" y="0"/>
              <a:ext cx="1341464" cy="1233549"/>
            </a:xfrm>
            <a:custGeom>
              <a:avLst/>
              <a:gdLst/>
              <a:ahLst/>
              <a:cxnLst/>
              <a:rect l="l" t="t" r="r" b="b"/>
              <a:pathLst>
                <a:path w="1341464" h="1233549">
                  <a:moveTo>
                    <a:pt x="77520" y="0"/>
                  </a:moveTo>
                  <a:lnTo>
                    <a:pt x="1263944" y="0"/>
                  </a:lnTo>
                  <a:cubicBezTo>
                    <a:pt x="1306757" y="0"/>
                    <a:pt x="1341464" y="34707"/>
                    <a:pt x="1341464" y="77520"/>
                  </a:cubicBezTo>
                  <a:lnTo>
                    <a:pt x="1341464" y="1156029"/>
                  </a:lnTo>
                  <a:cubicBezTo>
                    <a:pt x="1341464" y="1176588"/>
                    <a:pt x="1333297" y="1196306"/>
                    <a:pt x="1318759" y="1210844"/>
                  </a:cubicBezTo>
                  <a:cubicBezTo>
                    <a:pt x="1304221" y="1225381"/>
                    <a:pt x="1284504" y="1233549"/>
                    <a:pt x="1263944" y="1233549"/>
                  </a:cubicBezTo>
                  <a:lnTo>
                    <a:pt x="77520" y="1233549"/>
                  </a:lnTo>
                  <a:cubicBezTo>
                    <a:pt x="34707" y="1233549"/>
                    <a:pt x="0" y="1198842"/>
                    <a:pt x="0" y="1156029"/>
                  </a:cubicBezTo>
                  <a:lnTo>
                    <a:pt x="0" y="77520"/>
                  </a:lnTo>
                  <a:cubicBezTo>
                    <a:pt x="0" y="56960"/>
                    <a:pt x="8167" y="37243"/>
                    <a:pt x="22705" y="22705"/>
                  </a:cubicBezTo>
                  <a:cubicBezTo>
                    <a:pt x="37243" y="8167"/>
                    <a:pt x="56960" y="0"/>
                    <a:pt x="77520" y="0"/>
                  </a:cubicBezTo>
                  <a:close/>
                </a:path>
              </a:pathLst>
            </a:custGeom>
            <a:ln w="66675" cap="rnd">
              <a:solidFill>
                <a:srgbClr val="143F82"/>
              </a:solidFill>
              <a:prstDash val="solid"/>
              <a:round/>
            </a:ln>
          </p:spPr>
          <p:txBody>
            <a:bodyPr/>
            <a:lstStyle/>
            <a:p>
              <a:endParaRPr lang="en-GB" noProof="0" dirty="0"/>
            </a:p>
          </p:txBody>
        </p:sp>
        <p:sp>
          <p:nvSpPr>
            <p:cNvPr id="33" name="TextBox 33"/>
            <p:cNvSpPr txBox="1"/>
            <p:nvPr/>
          </p:nvSpPr>
          <p:spPr>
            <a:xfrm>
              <a:off x="0" y="-66675"/>
              <a:ext cx="1341464" cy="1300224"/>
            </a:xfrm>
            <a:prstGeom prst="rect">
              <a:avLst/>
            </a:prstGeom>
          </p:spPr>
          <p:txBody>
            <a:bodyPr lIns="50800" tIns="50800" rIns="50800" bIns="50800" rtlCol="0" anchor="ctr"/>
            <a:lstStyle/>
            <a:p>
              <a:pPr algn="ctr">
                <a:lnSpc>
                  <a:spcPts val="3499"/>
                </a:lnSpc>
              </a:pPr>
              <a:endParaRPr lang="en-GB" noProof="0" dirty="0"/>
            </a:p>
          </p:txBody>
        </p:sp>
      </p:grpSp>
      <p:sp>
        <p:nvSpPr>
          <p:cNvPr id="34" name="Freeform 34"/>
          <p:cNvSpPr/>
          <p:nvPr/>
        </p:nvSpPr>
        <p:spPr>
          <a:xfrm>
            <a:off x="248077" y="5284909"/>
            <a:ext cx="780833" cy="1561667"/>
          </a:xfrm>
          <a:custGeom>
            <a:avLst/>
            <a:gdLst/>
            <a:ahLst/>
            <a:cxnLst/>
            <a:rect l="l" t="t" r="r" b="b"/>
            <a:pathLst>
              <a:path w="780833" h="1561667">
                <a:moveTo>
                  <a:pt x="0" y="0"/>
                </a:moveTo>
                <a:lnTo>
                  <a:pt x="780833" y="0"/>
                </a:lnTo>
                <a:lnTo>
                  <a:pt x="780833" y="1561666"/>
                </a:lnTo>
                <a:lnTo>
                  <a:pt x="0" y="1561666"/>
                </a:lnTo>
                <a:lnTo>
                  <a:pt x="0" y="0"/>
                </a:lnTo>
                <a:close/>
              </a:path>
            </a:pathLst>
          </a:custGeom>
          <a:blipFill>
            <a:blip r:embed="rId4"/>
            <a:stretch>
              <a:fillRect/>
            </a:stretch>
          </a:blipFill>
        </p:spPr>
        <p:txBody>
          <a:bodyPr/>
          <a:lstStyle/>
          <a:p>
            <a:endParaRPr lang="en-GB" noProof="0" dirty="0"/>
          </a:p>
        </p:txBody>
      </p:sp>
      <p:sp>
        <p:nvSpPr>
          <p:cNvPr id="35" name="TextBox 35"/>
          <p:cNvSpPr txBox="1"/>
          <p:nvPr/>
        </p:nvSpPr>
        <p:spPr>
          <a:xfrm>
            <a:off x="1305098" y="5030908"/>
            <a:ext cx="4541415" cy="441325"/>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We did...</a:t>
            </a:r>
          </a:p>
        </p:txBody>
      </p:sp>
      <p:sp>
        <p:nvSpPr>
          <p:cNvPr id="36" name="TextBox 36"/>
          <p:cNvSpPr txBox="1"/>
          <p:nvPr/>
        </p:nvSpPr>
        <p:spPr>
          <a:xfrm>
            <a:off x="1305098" y="5542765"/>
            <a:ext cx="4541415" cy="2482850"/>
          </a:xfrm>
          <a:prstGeom prst="rect">
            <a:avLst/>
          </a:prstGeom>
        </p:spPr>
        <p:txBody>
          <a:bodyPr lIns="0" tIns="0" rIns="0" bIns="0" rtlCol="0" anchor="t">
            <a:spAutoFit/>
          </a:bodyPr>
          <a:lstStyle/>
          <a:p>
            <a:pPr algn="l">
              <a:lnSpc>
                <a:spcPts val="2800"/>
              </a:lnSpc>
              <a:spcBef>
                <a:spcPct val="0"/>
              </a:spcBef>
            </a:pPr>
            <a:r>
              <a:rPr lang="en-GB" sz="2000" noProof="0" dirty="0">
                <a:solidFill>
                  <a:srgbClr val="143F82"/>
                </a:solidFill>
                <a:latin typeface="Poppins"/>
                <a:ea typeface="Poppins"/>
                <a:cs typeface="Poppins"/>
                <a:sym typeface="Poppins"/>
              </a:rPr>
              <a:t>We successfully trialled a new system to improve things. This includes a one way system and specific parking/drop off points to ease congestion. We will continue to review this and make further adjustments, if needed.</a:t>
            </a:r>
          </a:p>
        </p:txBody>
      </p:sp>
      <p:sp>
        <p:nvSpPr>
          <p:cNvPr id="37" name="Freeform 37"/>
          <p:cNvSpPr/>
          <p:nvPr/>
        </p:nvSpPr>
        <p:spPr>
          <a:xfrm>
            <a:off x="11385096" y="5284909"/>
            <a:ext cx="780833" cy="1561667"/>
          </a:xfrm>
          <a:custGeom>
            <a:avLst/>
            <a:gdLst/>
            <a:ahLst/>
            <a:cxnLst/>
            <a:rect l="l" t="t" r="r" b="b"/>
            <a:pathLst>
              <a:path w="780833" h="1561667">
                <a:moveTo>
                  <a:pt x="0" y="0"/>
                </a:moveTo>
                <a:lnTo>
                  <a:pt x="780833" y="0"/>
                </a:lnTo>
                <a:lnTo>
                  <a:pt x="780833" y="1561666"/>
                </a:lnTo>
                <a:lnTo>
                  <a:pt x="0" y="1561666"/>
                </a:lnTo>
                <a:lnTo>
                  <a:pt x="0" y="0"/>
                </a:lnTo>
                <a:close/>
              </a:path>
            </a:pathLst>
          </a:custGeom>
          <a:blipFill>
            <a:blip r:embed="rId4"/>
            <a:stretch>
              <a:fillRect/>
            </a:stretch>
          </a:blipFill>
        </p:spPr>
        <p:txBody>
          <a:bodyPr/>
          <a:lstStyle/>
          <a:p>
            <a:endParaRPr lang="en-GB" noProof="0" dirty="0"/>
          </a:p>
        </p:txBody>
      </p:sp>
      <p:grpSp>
        <p:nvGrpSpPr>
          <p:cNvPr id="38" name="Group 38"/>
          <p:cNvGrpSpPr/>
          <p:nvPr/>
        </p:nvGrpSpPr>
        <p:grpSpPr>
          <a:xfrm>
            <a:off x="6597115" y="4894342"/>
            <a:ext cx="5093371" cy="5298414"/>
            <a:chOff x="0" y="0"/>
            <a:chExt cx="1341464" cy="1233549"/>
          </a:xfrm>
        </p:grpSpPr>
        <p:sp>
          <p:nvSpPr>
            <p:cNvPr id="39" name="Freeform 39"/>
            <p:cNvSpPr/>
            <p:nvPr/>
          </p:nvSpPr>
          <p:spPr>
            <a:xfrm>
              <a:off x="0" y="0"/>
              <a:ext cx="1341464" cy="1233549"/>
            </a:xfrm>
            <a:custGeom>
              <a:avLst/>
              <a:gdLst/>
              <a:ahLst/>
              <a:cxnLst/>
              <a:rect l="l" t="t" r="r" b="b"/>
              <a:pathLst>
                <a:path w="1341464" h="1233549">
                  <a:moveTo>
                    <a:pt x="77520" y="0"/>
                  </a:moveTo>
                  <a:lnTo>
                    <a:pt x="1263944" y="0"/>
                  </a:lnTo>
                  <a:cubicBezTo>
                    <a:pt x="1306757" y="0"/>
                    <a:pt x="1341464" y="34707"/>
                    <a:pt x="1341464" y="77520"/>
                  </a:cubicBezTo>
                  <a:lnTo>
                    <a:pt x="1341464" y="1156029"/>
                  </a:lnTo>
                  <a:cubicBezTo>
                    <a:pt x="1341464" y="1176588"/>
                    <a:pt x="1333297" y="1196306"/>
                    <a:pt x="1318759" y="1210844"/>
                  </a:cubicBezTo>
                  <a:cubicBezTo>
                    <a:pt x="1304221" y="1225381"/>
                    <a:pt x="1284504" y="1233549"/>
                    <a:pt x="1263944" y="1233549"/>
                  </a:cubicBezTo>
                  <a:lnTo>
                    <a:pt x="77520" y="1233549"/>
                  </a:lnTo>
                  <a:cubicBezTo>
                    <a:pt x="34707" y="1233549"/>
                    <a:pt x="0" y="1198842"/>
                    <a:pt x="0" y="1156029"/>
                  </a:cubicBezTo>
                  <a:lnTo>
                    <a:pt x="0" y="77520"/>
                  </a:lnTo>
                  <a:cubicBezTo>
                    <a:pt x="0" y="56960"/>
                    <a:pt x="8167" y="37243"/>
                    <a:pt x="22705" y="22705"/>
                  </a:cubicBezTo>
                  <a:cubicBezTo>
                    <a:pt x="37243" y="8167"/>
                    <a:pt x="56960" y="0"/>
                    <a:pt x="77520" y="0"/>
                  </a:cubicBezTo>
                  <a:close/>
                </a:path>
              </a:pathLst>
            </a:custGeom>
            <a:ln w="66675" cap="rnd">
              <a:solidFill>
                <a:srgbClr val="143F82"/>
              </a:solidFill>
              <a:prstDash val="solid"/>
              <a:round/>
            </a:ln>
          </p:spPr>
          <p:txBody>
            <a:bodyPr/>
            <a:lstStyle/>
            <a:p>
              <a:endParaRPr lang="en-GB" noProof="0" dirty="0"/>
            </a:p>
          </p:txBody>
        </p:sp>
        <p:sp>
          <p:nvSpPr>
            <p:cNvPr id="40" name="TextBox 40"/>
            <p:cNvSpPr txBox="1"/>
            <p:nvPr/>
          </p:nvSpPr>
          <p:spPr>
            <a:xfrm>
              <a:off x="0" y="-66675"/>
              <a:ext cx="1341464" cy="1300224"/>
            </a:xfrm>
            <a:prstGeom prst="rect">
              <a:avLst/>
            </a:prstGeom>
          </p:spPr>
          <p:txBody>
            <a:bodyPr lIns="50800" tIns="50800" rIns="50800" bIns="50800" rtlCol="0" anchor="ctr"/>
            <a:lstStyle/>
            <a:p>
              <a:pPr algn="ctr">
                <a:lnSpc>
                  <a:spcPts val="3499"/>
                </a:lnSpc>
              </a:pPr>
              <a:endParaRPr lang="en-GB" noProof="0" dirty="0"/>
            </a:p>
          </p:txBody>
        </p:sp>
      </p:grpSp>
      <p:sp>
        <p:nvSpPr>
          <p:cNvPr id="41" name="TextBox 41"/>
          <p:cNvSpPr txBox="1"/>
          <p:nvPr/>
        </p:nvSpPr>
        <p:spPr>
          <a:xfrm>
            <a:off x="6903571" y="5030908"/>
            <a:ext cx="4541415" cy="441325"/>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We did...</a:t>
            </a:r>
          </a:p>
        </p:txBody>
      </p:sp>
      <p:sp>
        <p:nvSpPr>
          <p:cNvPr id="42" name="TextBox 42"/>
          <p:cNvSpPr txBox="1"/>
          <p:nvPr/>
        </p:nvSpPr>
        <p:spPr>
          <a:xfrm>
            <a:off x="6903571" y="5542765"/>
            <a:ext cx="4541415" cy="3187700"/>
          </a:xfrm>
          <a:prstGeom prst="rect">
            <a:avLst/>
          </a:prstGeom>
        </p:spPr>
        <p:txBody>
          <a:bodyPr lIns="0" tIns="0" rIns="0" bIns="0" rtlCol="0" anchor="t">
            <a:spAutoFit/>
          </a:bodyPr>
          <a:lstStyle/>
          <a:p>
            <a:pPr algn="l">
              <a:lnSpc>
                <a:spcPts val="2800"/>
              </a:lnSpc>
              <a:spcBef>
                <a:spcPct val="0"/>
              </a:spcBef>
            </a:pPr>
            <a:r>
              <a:rPr lang="en-GB" sz="2000" noProof="0" dirty="0">
                <a:solidFill>
                  <a:srgbClr val="143F82"/>
                </a:solidFill>
                <a:latin typeface="Poppins"/>
                <a:ea typeface="Poppins"/>
                <a:cs typeface="Poppins"/>
                <a:sym typeface="Poppins"/>
              </a:rPr>
              <a:t>Whilst staff turnover in the Trust is quite low. We want to maintain and reward our staff at all levels. In addition to their salary and pension contributions we offer long service rewards, and we recently introduced a reward scheme for staff to save money on everyday spending.</a:t>
            </a:r>
          </a:p>
        </p:txBody>
      </p:sp>
      <p:sp>
        <p:nvSpPr>
          <p:cNvPr id="43" name="TextBox 43"/>
          <p:cNvSpPr txBox="1"/>
          <p:nvPr/>
        </p:nvSpPr>
        <p:spPr>
          <a:xfrm>
            <a:off x="12441907" y="5030908"/>
            <a:ext cx="4541415" cy="441325"/>
          </a:xfrm>
          <a:prstGeom prst="rect">
            <a:avLst/>
          </a:prstGeom>
        </p:spPr>
        <p:txBody>
          <a:bodyPr lIns="0" tIns="0" rIns="0" bIns="0" rtlCol="0" anchor="t">
            <a:spAutoFit/>
          </a:bodyPr>
          <a:lstStyle/>
          <a:p>
            <a:pPr algn="l">
              <a:lnSpc>
                <a:spcPts val="3499"/>
              </a:lnSpc>
            </a:pPr>
            <a:r>
              <a:rPr lang="en-GB" sz="2499" b="1" noProof="0" dirty="0">
                <a:solidFill>
                  <a:srgbClr val="143F82"/>
                </a:solidFill>
                <a:latin typeface="Poppins Bold"/>
                <a:ea typeface="Poppins Bold"/>
                <a:cs typeface="Poppins Bold"/>
                <a:sym typeface="Poppins Bold"/>
              </a:rPr>
              <a:t>We did...</a:t>
            </a:r>
          </a:p>
        </p:txBody>
      </p:sp>
      <p:sp>
        <p:nvSpPr>
          <p:cNvPr id="44" name="TextBox 44"/>
          <p:cNvSpPr txBox="1"/>
          <p:nvPr/>
        </p:nvSpPr>
        <p:spPr>
          <a:xfrm>
            <a:off x="12441907" y="5542765"/>
            <a:ext cx="5093371" cy="4649991"/>
          </a:xfrm>
          <a:prstGeom prst="rect">
            <a:avLst/>
          </a:prstGeom>
        </p:spPr>
        <p:txBody>
          <a:bodyPr wrap="square" lIns="0" tIns="0" rIns="0" bIns="0" rtlCol="0" anchor="t">
            <a:spAutoFit/>
          </a:bodyPr>
          <a:lstStyle/>
          <a:p>
            <a:pPr algn="l">
              <a:lnSpc>
                <a:spcPts val="2800"/>
              </a:lnSpc>
              <a:spcBef>
                <a:spcPct val="0"/>
              </a:spcBef>
            </a:pPr>
            <a:r>
              <a:rPr lang="en-GB" sz="2000" noProof="0" dirty="0">
                <a:solidFill>
                  <a:srgbClr val="143F82"/>
                </a:solidFill>
                <a:latin typeface="Poppins"/>
                <a:ea typeface="Poppins"/>
                <a:cs typeface="Poppins"/>
                <a:sym typeface="Poppins"/>
              </a:rPr>
              <a:t>We are focused on promoting independence and teaching life changing skills to equip our young people to face life’s challenges. Additionally, our vocational college provides training opportunities for those aged 16 to 19. Whilst Inscape can usually only support your child until they are 19, the Trust does offer community day centres for young adults. We also now have</a:t>
            </a:r>
            <a:r>
              <a:rPr lang="en-GB" sz="2000" dirty="0">
                <a:solidFill>
                  <a:srgbClr val="143F82"/>
                </a:solidFill>
                <a:latin typeface="Poppins"/>
                <a:ea typeface="Poppins"/>
                <a:cs typeface="Poppins"/>
                <a:sym typeface="Poppins"/>
              </a:rPr>
              <a:t> Together Futures which offers partnership, internship and work experience opportunities</a:t>
            </a:r>
            <a:endParaRPr lang="en-GB" sz="2000" noProof="0" dirty="0">
              <a:solidFill>
                <a:srgbClr val="143F82"/>
              </a:solidFill>
              <a:latin typeface="Poppins"/>
              <a:ea typeface="Poppins"/>
              <a:cs typeface="Poppins"/>
              <a:sym typeface="Poppins"/>
            </a:endParaRPr>
          </a:p>
        </p:txBody>
      </p:sp>
      <p:grpSp>
        <p:nvGrpSpPr>
          <p:cNvPr id="48" name="Group 47">
            <a:extLst>
              <a:ext uri="{FF2B5EF4-FFF2-40B4-BE49-F238E27FC236}">
                <a16:creationId xmlns:a16="http://schemas.microsoft.com/office/drawing/2014/main" id="{913CBD6A-550D-A938-0BF9-02F846D7789D}"/>
              </a:ext>
            </a:extLst>
          </p:cNvPr>
          <p:cNvGrpSpPr/>
          <p:nvPr/>
        </p:nvGrpSpPr>
        <p:grpSpPr>
          <a:xfrm>
            <a:off x="14258909" y="0"/>
            <a:ext cx="4029089" cy="1553769"/>
            <a:chOff x="14258909" y="0"/>
            <a:chExt cx="4029089" cy="1553769"/>
          </a:xfrm>
        </p:grpSpPr>
        <p:sp>
          <p:nvSpPr>
            <p:cNvPr id="49" name="Rectangle: Top Corners One Rounded and One Snipped 48">
              <a:extLst>
                <a:ext uri="{FF2B5EF4-FFF2-40B4-BE49-F238E27FC236}">
                  <a16:creationId xmlns:a16="http://schemas.microsoft.com/office/drawing/2014/main" id="{CC6D1436-14F2-AA44-E618-FA9CEC63DB7A}"/>
                </a:ext>
              </a:extLst>
            </p:cNvPr>
            <p:cNvSpPr/>
            <p:nvPr/>
          </p:nvSpPr>
          <p:spPr>
            <a:xfrm rot="10800000">
              <a:off x="14258909" y="0"/>
              <a:ext cx="4029089" cy="1553769"/>
            </a:xfrm>
            <a:prstGeom prst="snipRoundRect">
              <a:avLst/>
            </a:prstGeom>
            <a:solidFill>
              <a:srgbClr val="143F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n>
                  <a:solidFill>
                    <a:srgbClr val="003399"/>
                  </a:solidFill>
                </a:ln>
                <a:solidFill>
                  <a:srgbClr val="003399"/>
                </a:solidFill>
              </a:endParaRPr>
            </a:p>
          </p:txBody>
        </p:sp>
        <p:sp>
          <p:nvSpPr>
            <p:cNvPr id="50" name="Freeform 5">
              <a:extLst>
                <a:ext uri="{FF2B5EF4-FFF2-40B4-BE49-F238E27FC236}">
                  <a16:creationId xmlns:a16="http://schemas.microsoft.com/office/drawing/2014/main" id="{75CC2420-6E4F-ADEF-B88F-13E63F8E6E65}"/>
                </a:ext>
              </a:extLst>
            </p:cNvPr>
            <p:cNvSpPr/>
            <p:nvPr/>
          </p:nvSpPr>
          <p:spPr>
            <a:xfrm>
              <a:off x="14448814" y="328074"/>
              <a:ext cx="3588393" cy="936876"/>
            </a:xfrm>
            <a:custGeom>
              <a:avLst/>
              <a:gdLst/>
              <a:ahLst/>
              <a:cxnLst/>
              <a:rect l="l" t="t" r="r" b="b"/>
              <a:pathLst>
                <a:path w="4784524" h="1249168">
                  <a:moveTo>
                    <a:pt x="0" y="0"/>
                  </a:moveTo>
                  <a:lnTo>
                    <a:pt x="4784525" y="0"/>
                  </a:lnTo>
                  <a:lnTo>
                    <a:pt x="4784525" y="1249167"/>
                  </a:lnTo>
                  <a:lnTo>
                    <a:pt x="0" y="1249167"/>
                  </a:lnTo>
                  <a:lnTo>
                    <a:pt x="0" y="0"/>
                  </a:lnTo>
                  <a:close/>
                </a:path>
              </a:pathLst>
            </a:custGeom>
            <a:blipFill>
              <a:blip r:embed="rId5"/>
              <a:stretch>
                <a:fillRect/>
              </a:stretch>
            </a:blipFill>
          </p:spPr>
          <p:txBody>
            <a:bodyPr/>
            <a:lstStyle/>
            <a:p>
              <a:endParaRPr lang="en-GB" noProof="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423</Words>
  <Application>Microsoft Macintosh PowerPoint</Application>
  <PresentationFormat>Custom</PresentationFormat>
  <Paragraphs>51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Poppins Bold</vt:lpstr>
      <vt:lpstr>Poppins</vt:lpstr>
      <vt:lpstr>Canva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Salford &amp; Co.</dc:title>
  <dc:creator>Linda Pate</dc:creator>
  <cp:lastModifiedBy>Alex Blythe</cp:lastModifiedBy>
  <cp:revision>7</cp:revision>
  <dcterms:created xsi:type="dcterms:W3CDTF">2006-08-16T00:00:00Z</dcterms:created>
  <dcterms:modified xsi:type="dcterms:W3CDTF">2026-04-15T09:19:43Z</dcterms:modified>
  <dc:identifier>DAHDumP5WIM</dc:identifier>
</cp:coreProperties>
</file>